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notesMasterIdLst>
    <p:notesMasterId r:id="rId12"/>
  </p:notesMasterIdLst>
  <p:sldIdLst>
    <p:sldId id="256" r:id="rId3"/>
    <p:sldId id="257" r:id="rId4"/>
    <p:sldId id="258" r:id="rId5"/>
    <p:sldId id="263" r:id="rId6"/>
    <p:sldId id="265" r:id="rId7"/>
    <p:sldId id="264" r:id="rId8"/>
    <p:sldId id="266" r:id="rId9"/>
    <p:sldId id="262" r:id="rId10"/>
    <p:sldId id="261" r:id="rId11"/>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61439" autoAdjust="0"/>
  </p:normalViewPr>
  <p:slideViewPr>
    <p:cSldViewPr>
      <p:cViewPr varScale="1">
        <p:scale>
          <a:sx n="44" d="100"/>
          <a:sy n="44" d="100"/>
        </p:scale>
        <p:origin x="2136" y="5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1" d="100"/>
          <a:sy n="51" d="100"/>
        </p:scale>
        <p:origin x="2988" y="90"/>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89F7E1F5-43B9-4CE0-B6CC-B029C004C3AB}" type="datetimeFigureOut">
              <a:rPr kumimoji="1" lang="ja-JP" altLang="en-US" smtClean="0"/>
              <a:t>2020/6/2</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3E0BA4AB-F372-4C33-8CD4-1713D4C8B40A}" type="slidenum">
              <a:rPr kumimoji="1" lang="ja-JP" altLang="en-US" smtClean="0"/>
              <a:t>‹#›</a:t>
            </a:fld>
            <a:endParaRPr kumimoji="1" lang="ja-JP" altLang="en-US"/>
          </a:p>
        </p:txBody>
      </p:sp>
    </p:spTree>
    <p:extLst>
      <p:ext uri="{BB962C8B-B14F-4D97-AF65-F5344CB8AC3E}">
        <p14:creationId xmlns:p14="http://schemas.microsoft.com/office/powerpoint/2010/main" val="26663425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こんにちは</a:t>
            </a:r>
            <a:endParaRPr kumimoji="1" lang="en-US" altLang="ja-JP" dirty="0"/>
          </a:p>
          <a:p>
            <a:endParaRPr lang="en-US" altLang="ja-JP" dirty="0"/>
          </a:p>
          <a:p>
            <a:r>
              <a:rPr kumimoji="1" lang="ja-JP" altLang="en-US" dirty="0"/>
              <a:t>千葉賀津子税理士事務所　職員</a:t>
            </a:r>
            <a:endParaRPr kumimoji="1" lang="en-US" altLang="ja-JP" dirty="0"/>
          </a:p>
          <a:p>
            <a:r>
              <a:rPr lang="ja-JP" altLang="en-US" dirty="0"/>
              <a:t>ご視聴ありがとうございます。</a:t>
            </a:r>
            <a:endParaRPr lang="en-US" altLang="ja-JP" dirty="0"/>
          </a:p>
          <a:p>
            <a:r>
              <a:rPr lang="ja-JP" altLang="en-US" dirty="0"/>
              <a:t>ここ最近はコロナの影響で資金繰りに困ってらっしゃる会社さまも数多くいらっしゃるかと</a:t>
            </a:r>
            <a:endParaRPr lang="en-US" altLang="ja-JP" dirty="0"/>
          </a:p>
          <a:p>
            <a:r>
              <a:rPr lang="ja-JP" altLang="en-US" dirty="0"/>
              <a:t>思います。</a:t>
            </a:r>
            <a:endParaRPr lang="en-US" altLang="ja-JP" dirty="0"/>
          </a:p>
          <a:p>
            <a:r>
              <a:rPr lang="ja-JP" altLang="en-US" dirty="0"/>
              <a:t>そんな中、今いちど、ご自分の会社がどういう状況にあるのか？</a:t>
            </a:r>
            <a:endParaRPr lang="en-US" altLang="ja-JP" dirty="0"/>
          </a:p>
          <a:p>
            <a:r>
              <a:rPr lang="ja-JP" altLang="en-US" dirty="0"/>
              <a:t>会計を知ることで見えてきますので、強い会社にするために会計の知識を</a:t>
            </a:r>
            <a:endParaRPr lang="en-US" altLang="ja-JP" dirty="0"/>
          </a:p>
          <a:p>
            <a:r>
              <a:rPr lang="ja-JP" altLang="en-US" dirty="0"/>
              <a:t>基礎からしってほしい！という事で、今回は会計の基礎知識について、ご案内します。</a:t>
            </a:r>
            <a:endParaRPr lang="en-US" altLang="ja-JP" dirty="0"/>
          </a:p>
        </p:txBody>
      </p:sp>
      <p:sp>
        <p:nvSpPr>
          <p:cNvPr id="4" name="スライド番号プレースホルダー 3"/>
          <p:cNvSpPr>
            <a:spLocks noGrp="1"/>
          </p:cNvSpPr>
          <p:nvPr>
            <p:ph type="sldNum" sz="quarter" idx="10"/>
          </p:nvPr>
        </p:nvSpPr>
        <p:spPr/>
        <p:txBody>
          <a:bodyPr/>
          <a:lstStyle/>
          <a:p>
            <a:fld id="{3E0BA4AB-F372-4C33-8CD4-1713D4C8B40A}" type="slidenum">
              <a:rPr kumimoji="1" lang="ja-JP" altLang="en-US" smtClean="0"/>
              <a:t>1</a:t>
            </a:fld>
            <a:endParaRPr kumimoji="1" lang="ja-JP" altLang="en-US"/>
          </a:p>
        </p:txBody>
      </p:sp>
    </p:spTree>
    <p:extLst>
      <p:ext uri="{BB962C8B-B14F-4D97-AF65-F5344CB8AC3E}">
        <p14:creationId xmlns:p14="http://schemas.microsoft.com/office/powerpoint/2010/main" val="2492334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で、会計の基礎は３つあげられます。</a:t>
            </a:r>
            <a:endParaRPr kumimoji="1" lang="en-US" altLang="ja-JP" dirty="0"/>
          </a:p>
          <a:p>
            <a:r>
              <a:rPr kumimoji="1" lang="ja-JP" altLang="en-US" dirty="0"/>
              <a:t>１貸借対照表</a:t>
            </a:r>
            <a:endParaRPr kumimoji="1" lang="en-US" altLang="ja-JP" dirty="0"/>
          </a:p>
          <a:p>
            <a:r>
              <a:rPr kumimoji="1" lang="en-US" altLang="ja-JP" dirty="0"/>
              <a:t>2.</a:t>
            </a:r>
            <a:r>
              <a:rPr kumimoji="1" lang="ja-JP" altLang="en-US" dirty="0"/>
              <a:t>損益計算書</a:t>
            </a:r>
            <a:endParaRPr kumimoji="1" lang="en-US" altLang="ja-JP" dirty="0"/>
          </a:p>
          <a:p>
            <a:r>
              <a:rPr kumimoji="1" lang="en-US" altLang="ja-JP" dirty="0"/>
              <a:t>3.</a:t>
            </a:r>
            <a:r>
              <a:rPr kumimoji="1" lang="ja-JP" altLang="en-US" dirty="0"/>
              <a:t>キャッシュフロー</a:t>
            </a:r>
            <a:endParaRPr kumimoji="1" lang="en-US" altLang="ja-JP" dirty="0"/>
          </a:p>
          <a:p>
            <a:endParaRPr kumimoji="1" lang="en-US" altLang="ja-JP" dirty="0"/>
          </a:p>
          <a:p>
            <a:r>
              <a:rPr kumimoji="1" lang="ja-JP" altLang="en-US" dirty="0"/>
              <a:t>で今回は貸借対照表について簡単にご説明していきます。</a:t>
            </a:r>
          </a:p>
        </p:txBody>
      </p:sp>
      <p:sp>
        <p:nvSpPr>
          <p:cNvPr id="4" name="スライド番号プレースホルダー 3"/>
          <p:cNvSpPr>
            <a:spLocks noGrp="1"/>
          </p:cNvSpPr>
          <p:nvPr>
            <p:ph type="sldNum" sz="quarter" idx="10"/>
          </p:nvPr>
        </p:nvSpPr>
        <p:spPr/>
        <p:txBody>
          <a:bodyPr/>
          <a:lstStyle/>
          <a:p>
            <a:fld id="{3E0BA4AB-F372-4C33-8CD4-1713D4C8B40A}" type="slidenum">
              <a:rPr kumimoji="1" lang="ja-JP" altLang="en-US" smtClean="0"/>
              <a:t>2</a:t>
            </a:fld>
            <a:endParaRPr kumimoji="1" lang="ja-JP" altLang="en-US"/>
          </a:p>
        </p:txBody>
      </p:sp>
    </p:spTree>
    <p:extLst>
      <p:ext uri="{BB962C8B-B14F-4D97-AF65-F5344CB8AC3E}">
        <p14:creationId xmlns:p14="http://schemas.microsoft.com/office/powerpoint/2010/main" val="3258804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企業の健康診断と言われる</a:t>
            </a:r>
            <a:endParaRPr kumimoji="1" lang="en-US" altLang="ja-JP" dirty="0"/>
          </a:p>
          <a:p>
            <a:r>
              <a:rPr kumimoji="1" lang="ja-JP" altLang="en-US" dirty="0"/>
              <a:t>一年間で身長体重がどのくらい増えたか？メタボになってないか？</a:t>
            </a:r>
            <a:endParaRPr kumimoji="1" lang="en-US" altLang="ja-JP" dirty="0"/>
          </a:p>
          <a:p>
            <a:endParaRPr kumimoji="1" lang="en-US" altLang="ja-JP" dirty="0"/>
          </a:p>
          <a:p>
            <a:r>
              <a:rPr kumimoji="1" lang="ja-JP" altLang="en-US" dirty="0"/>
              <a:t>会計的にいうと、どんな財産をもっているのか　</a:t>
            </a:r>
            <a:endParaRPr kumimoji="1" lang="en-US" altLang="ja-JP" dirty="0"/>
          </a:p>
          <a:p>
            <a:r>
              <a:rPr kumimoji="1" lang="ja-JP" altLang="en-US" dirty="0"/>
              <a:t>資本や借金がどのくらいあるのかなどで、つまり</a:t>
            </a:r>
            <a:endParaRPr kumimoji="1" lang="en-US" altLang="ja-JP" dirty="0"/>
          </a:p>
          <a:p>
            <a:endParaRPr kumimoji="1" lang="en-US" altLang="ja-JP" dirty="0"/>
          </a:p>
          <a:p>
            <a:r>
              <a:rPr kumimoji="1" lang="ja-JP" altLang="en-US" dirty="0"/>
              <a:t>財政状況がわかる表で</a:t>
            </a:r>
            <a:endParaRPr kumimoji="1" lang="en-US" altLang="ja-JP" dirty="0"/>
          </a:p>
          <a:p>
            <a:r>
              <a:rPr kumimoji="1" lang="ja-JP" altLang="en-US" dirty="0"/>
              <a:t>どこからお金を集めて何に使ったのか？</a:t>
            </a:r>
            <a:endParaRPr kumimoji="1" lang="en-US" altLang="ja-JP" dirty="0"/>
          </a:p>
          <a:p>
            <a:endParaRPr kumimoji="1" lang="en-US" altLang="ja-JP" dirty="0"/>
          </a:p>
          <a:p>
            <a:r>
              <a:rPr kumimoji="1" lang="ja-JP" altLang="en-US" dirty="0"/>
              <a:t>経営者様は申告書が手元にあればぜひ見てみてほしいのですが、</a:t>
            </a:r>
            <a:endParaRPr kumimoji="1" lang="en-US" altLang="ja-JP" dirty="0"/>
          </a:p>
          <a:p>
            <a:r>
              <a:rPr kumimoji="1" lang="ja-JP" altLang="en-US" dirty="0"/>
              <a:t>決算書の中の貸借対照表で</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3E0BA4AB-F372-4C33-8CD4-1713D4C8B40A}" type="slidenum">
              <a:rPr kumimoji="1" lang="ja-JP" altLang="en-US" smtClean="0"/>
              <a:t>3</a:t>
            </a:fld>
            <a:endParaRPr kumimoji="1" lang="ja-JP" altLang="en-US"/>
          </a:p>
        </p:txBody>
      </p:sp>
    </p:spTree>
    <p:extLst>
      <p:ext uri="{BB962C8B-B14F-4D97-AF65-F5344CB8AC3E}">
        <p14:creationId xmlns:p14="http://schemas.microsoft.com/office/powerpoint/2010/main" val="2988845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では、貸借対照表とはなにか？を</a:t>
            </a:r>
            <a:endParaRPr kumimoji="1" lang="en-US" altLang="ja-JP" dirty="0"/>
          </a:p>
          <a:p>
            <a:r>
              <a:rPr kumimoji="1" lang="ja-JP" altLang="en-US" dirty="0"/>
              <a:t>３つの箱でイメージするとわかりやすいと思います。</a:t>
            </a:r>
            <a:endParaRPr kumimoji="1" lang="en-US" altLang="ja-JP" dirty="0"/>
          </a:p>
          <a:p>
            <a:endParaRPr kumimoji="1" lang="en-US" altLang="ja-JP" dirty="0"/>
          </a:p>
          <a:p>
            <a:r>
              <a:rPr kumimoji="1" lang="ja-JP" altLang="en-US" dirty="0"/>
              <a:t>左側の資産の箱は、集めたお金が何に使われたかを示しています。</a:t>
            </a:r>
            <a:endParaRPr kumimoji="1" lang="en-US" altLang="ja-JP" dirty="0"/>
          </a:p>
          <a:p>
            <a:r>
              <a:rPr kumimoji="1" lang="ja-JP" altLang="en-US" dirty="0"/>
              <a:t>右側の負債と純資産は、お金をどこから集めたかを示してます。</a:t>
            </a:r>
            <a:endParaRPr kumimoji="1" lang="en-US" altLang="ja-JP" dirty="0"/>
          </a:p>
          <a:p>
            <a:endParaRPr kumimoji="1" lang="en-US" altLang="ja-JP" dirty="0"/>
          </a:p>
          <a:p>
            <a:r>
              <a:rPr kumimoji="1" lang="ja-JP" altLang="en-US" dirty="0"/>
              <a:t>では、次に箱の中身をみてみましょう</a:t>
            </a:r>
          </a:p>
        </p:txBody>
      </p:sp>
      <p:sp>
        <p:nvSpPr>
          <p:cNvPr id="4" name="スライド番号プレースホルダー 3"/>
          <p:cNvSpPr>
            <a:spLocks noGrp="1"/>
          </p:cNvSpPr>
          <p:nvPr>
            <p:ph type="sldNum" sz="quarter" idx="10"/>
          </p:nvPr>
        </p:nvSpPr>
        <p:spPr/>
        <p:txBody>
          <a:bodyPr/>
          <a:lstStyle/>
          <a:p>
            <a:fld id="{3E0BA4AB-F372-4C33-8CD4-1713D4C8B40A}" type="slidenum">
              <a:rPr kumimoji="1" lang="ja-JP" altLang="en-US" smtClean="0"/>
              <a:t>4</a:t>
            </a:fld>
            <a:endParaRPr kumimoji="1" lang="ja-JP" altLang="en-US"/>
          </a:p>
        </p:txBody>
      </p:sp>
    </p:spTree>
    <p:extLst>
      <p:ext uri="{BB962C8B-B14F-4D97-AF65-F5344CB8AC3E}">
        <p14:creationId xmlns:p14="http://schemas.microsoft.com/office/powerpoint/2010/main" val="2988845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左側の箱の中は、</a:t>
            </a:r>
            <a:endParaRPr kumimoji="1" lang="en-US" altLang="ja-JP" dirty="0"/>
          </a:p>
          <a:p>
            <a:r>
              <a:rPr kumimoji="1" lang="ja-JP" altLang="en-US" dirty="0"/>
              <a:t>現預金、売掛金、棚卸資産、固定資産</a:t>
            </a:r>
            <a:endParaRPr kumimoji="1" lang="en-US" altLang="ja-JP" dirty="0"/>
          </a:p>
          <a:p>
            <a:r>
              <a:rPr kumimoji="1" lang="ja-JP" altLang="en-US" dirty="0"/>
              <a:t>短期のもと長期のものに分けられて、</a:t>
            </a:r>
            <a:endParaRPr kumimoji="1" lang="en-US" altLang="ja-JP" dirty="0"/>
          </a:p>
          <a:p>
            <a:r>
              <a:rPr kumimoji="1" lang="ja-JP" altLang="en-US" dirty="0"/>
              <a:t>短期の現預金、売掛金等はすぐにお金に替えられる</a:t>
            </a:r>
            <a:endParaRPr kumimoji="1" lang="en-US" altLang="ja-JP" dirty="0"/>
          </a:p>
          <a:p>
            <a:r>
              <a:rPr kumimoji="1" lang="ja-JP" altLang="en-US" dirty="0"/>
              <a:t>長期の固定資産等はすぐにお金には替えられないもの</a:t>
            </a:r>
            <a:endParaRPr kumimoji="1" lang="en-US" altLang="ja-JP" dirty="0"/>
          </a:p>
          <a:p>
            <a:r>
              <a:rPr kumimoji="1" lang="ja-JP" altLang="en-US" dirty="0"/>
              <a:t>で分類できます</a:t>
            </a:r>
            <a:endParaRPr kumimoji="1" lang="en-US" altLang="ja-JP" dirty="0"/>
          </a:p>
          <a:p>
            <a:r>
              <a:rPr kumimoji="1" lang="ja-JP" altLang="en-US" dirty="0"/>
              <a:t>右の箱の中身は、上の負債は借入金、買掛金等</a:t>
            </a:r>
            <a:endParaRPr kumimoji="1" lang="en-US" altLang="ja-JP" dirty="0"/>
          </a:p>
          <a:p>
            <a:r>
              <a:rPr kumimoji="1" lang="ja-JP" altLang="en-US" dirty="0"/>
              <a:t>右下の純資産は資本金や利益剰余金で</a:t>
            </a:r>
            <a:endParaRPr kumimoji="1" lang="en-US" altLang="ja-JP" dirty="0"/>
          </a:p>
          <a:p>
            <a:r>
              <a:rPr kumimoji="1" lang="ja-JP" altLang="en-US" dirty="0"/>
              <a:t>負債は返さないといけないお金に対して、</a:t>
            </a:r>
            <a:endParaRPr kumimoji="1" lang="en-US" altLang="ja-JP" dirty="0"/>
          </a:p>
          <a:p>
            <a:r>
              <a:rPr kumimoji="1" lang="ja-JP" altLang="en-US" dirty="0"/>
              <a:t>純資産はこれまで稼いだお金になります</a:t>
            </a:r>
          </a:p>
        </p:txBody>
      </p:sp>
      <p:sp>
        <p:nvSpPr>
          <p:cNvPr id="4" name="スライド番号プレースホルダー 3"/>
          <p:cNvSpPr>
            <a:spLocks noGrp="1"/>
          </p:cNvSpPr>
          <p:nvPr>
            <p:ph type="sldNum" sz="quarter" idx="10"/>
          </p:nvPr>
        </p:nvSpPr>
        <p:spPr/>
        <p:txBody>
          <a:bodyPr/>
          <a:lstStyle/>
          <a:p>
            <a:fld id="{3E0BA4AB-F372-4C33-8CD4-1713D4C8B40A}" type="slidenum">
              <a:rPr kumimoji="1" lang="ja-JP" altLang="en-US" smtClean="0"/>
              <a:t>5</a:t>
            </a:fld>
            <a:endParaRPr kumimoji="1" lang="ja-JP" altLang="en-US"/>
          </a:p>
        </p:txBody>
      </p:sp>
    </p:spTree>
    <p:extLst>
      <p:ext uri="{BB962C8B-B14F-4D97-AF65-F5344CB8AC3E}">
        <p14:creationId xmlns:p14="http://schemas.microsoft.com/office/powerpoint/2010/main" val="29888459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この右の箱で分かることは、</a:t>
            </a:r>
            <a:endParaRPr kumimoji="1" lang="en-US" altLang="ja-JP" dirty="0"/>
          </a:p>
          <a:p>
            <a:r>
              <a:rPr kumimoji="1" lang="ja-JP" altLang="en-US" dirty="0"/>
              <a:t>純資産の占める割合で、安全性がわかります。</a:t>
            </a:r>
            <a:endParaRPr kumimoji="1" lang="en-US" altLang="ja-JP" dirty="0"/>
          </a:p>
          <a:p>
            <a:r>
              <a:rPr kumimoji="1" lang="ja-JP" altLang="en-US" dirty="0"/>
              <a:t>自己資本比率です。</a:t>
            </a:r>
            <a:endParaRPr kumimoji="1" lang="en-US" altLang="ja-JP" dirty="0"/>
          </a:p>
          <a:p>
            <a:r>
              <a:rPr kumimoji="1" lang="ja-JP" altLang="en-US" dirty="0"/>
              <a:t>より自己資本比率が高い会社が、安全性のある会社だと</a:t>
            </a:r>
            <a:endParaRPr kumimoji="1" lang="en-US" altLang="ja-JP" dirty="0"/>
          </a:p>
          <a:p>
            <a:r>
              <a:rPr kumimoji="1" lang="ja-JP" altLang="en-US" dirty="0"/>
              <a:t>わかります。</a:t>
            </a:r>
            <a:endParaRPr kumimoji="1" lang="en-US" altLang="ja-JP" dirty="0"/>
          </a:p>
        </p:txBody>
      </p:sp>
      <p:sp>
        <p:nvSpPr>
          <p:cNvPr id="4" name="スライド番号プレースホルダー 3"/>
          <p:cNvSpPr>
            <a:spLocks noGrp="1"/>
          </p:cNvSpPr>
          <p:nvPr>
            <p:ph type="sldNum" sz="quarter" idx="10"/>
          </p:nvPr>
        </p:nvSpPr>
        <p:spPr/>
        <p:txBody>
          <a:bodyPr/>
          <a:lstStyle/>
          <a:p>
            <a:fld id="{3E0BA4AB-F372-4C33-8CD4-1713D4C8B40A}" type="slidenum">
              <a:rPr kumimoji="1" lang="ja-JP" altLang="en-US" smtClean="0"/>
              <a:t>6</a:t>
            </a:fld>
            <a:endParaRPr kumimoji="1" lang="ja-JP" altLang="en-US"/>
          </a:p>
        </p:txBody>
      </p:sp>
    </p:spTree>
    <p:extLst>
      <p:ext uri="{BB962C8B-B14F-4D97-AF65-F5344CB8AC3E}">
        <p14:creationId xmlns:p14="http://schemas.microsoft.com/office/powerpoint/2010/main" val="29888459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負債が増え続けて、赤字が続き、資本が減り続けた結果どうなるのか？</a:t>
            </a:r>
            <a:endParaRPr kumimoji="1" lang="en-US" altLang="ja-JP" dirty="0"/>
          </a:p>
          <a:p>
            <a:r>
              <a:rPr kumimoji="1" lang="ja-JP" altLang="en-US" dirty="0"/>
              <a:t>債務超過　という結果になります。</a:t>
            </a:r>
            <a:endParaRPr kumimoji="1" lang="en-US" altLang="ja-JP" dirty="0"/>
          </a:p>
          <a:p>
            <a:r>
              <a:rPr kumimoji="1" lang="ja-JP" altLang="en-US" dirty="0"/>
              <a:t>そして、それがどうなるか？</a:t>
            </a:r>
            <a:endParaRPr kumimoji="1" lang="en-US" altLang="ja-JP" dirty="0"/>
          </a:p>
          <a:p>
            <a:r>
              <a:rPr kumimoji="1" lang="ja-JP" altLang="en-US" dirty="0"/>
              <a:t>資金の提供をしてもらえなくなる</a:t>
            </a:r>
            <a:endParaRPr kumimoji="1" lang="en-US" altLang="ja-JP" dirty="0"/>
          </a:p>
          <a:p>
            <a:r>
              <a:rPr kumimoji="1" lang="ja-JP" altLang="en-US" dirty="0"/>
              <a:t>しまいには、資金ショートして会社の存続ができなくなる</a:t>
            </a:r>
            <a:endParaRPr kumimoji="1" lang="en-US" altLang="ja-JP" dirty="0"/>
          </a:p>
          <a:p>
            <a:r>
              <a:rPr kumimoji="1" lang="ja-JP" altLang="en-US" dirty="0"/>
              <a:t>といったことになりえます。</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a:t>債務超過</a:t>
            </a:r>
          </a:p>
          <a:p>
            <a:endParaRPr kumimoji="1" lang="ja-JP" altLang="en-US" dirty="0"/>
          </a:p>
        </p:txBody>
      </p:sp>
      <p:sp>
        <p:nvSpPr>
          <p:cNvPr id="4" name="スライド番号プレースホルダー 3"/>
          <p:cNvSpPr>
            <a:spLocks noGrp="1"/>
          </p:cNvSpPr>
          <p:nvPr>
            <p:ph type="sldNum" sz="quarter" idx="10"/>
          </p:nvPr>
        </p:nvSpPr>
        <p:spPr/>
        <p:txBody>
          <a:bodyPr/>
          <a:lstStyle/>
          <a:p>
            <a:fld id="{3E0BA4AB-F372-4C33-8CD4-1713D4C8B40A}" type="slidenum">
              <a:rPr kumimoji="1" lang="ja-JP" altLang="en-US" smtClean="0"/>
              <a:t>7</a:t>
            </a:fld>
            <a:endParaRPr kumimoji="1" lang="ja-JP" altLang="en-US"/>
          </a:p>
        </p:txBody>
      </p:sp>
    </p:spTree>
    <p:extLst>
      <p:ext uri="{BB962C8B-B14F-4D97-AF65-F5344CB8AC3E}">
        <p14:creationId xmlns:p14="http://schemas.microsoft.com/office/powerpoint/2010/main" val="29888459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ぜひ、手元に自社の貸借対照表をみて、もしくは</a:t>
            </a:r>
            <a:endParaRPr kumimoji="1" lang="en-US" altLang="ja-JP" dirty="0"/>
          </a:p>
          <a:p>
            <a:r>
              <a:rPr kumimoji="1" lang="ja-JP" altLang="en-US" dirty="0"/>
              <a:t>期中であれば試算表をみてください。</a:t>
            </a:r>
            <a:endParaRPr kumimoji="1" lang="en-US" altLang="ja-JP" dirty="0"/>
          </a:p>
          <a:p>
            <a:r>
              <a:rPr kumimoji="1" lang="ja-JP" altLang="en-US" dirty="0"/>
              <a:t>健康状態を把握し、資金の調達はどこからか？</a:t>
            </a:r>
            <a:endParaRPr kumimoji="1" lang="en-US" altLang="ja-JP" dirty="0"/>
          </a:p>
          <a:p>
            <a:r>
              <a:rPr kumimoji="1" lang="ja-JP" altLang="en-US" dirty="0"/>
              <a:t>そこまでわかったら、</a:t>
            </a:r>
            <a:endParaRPr kumimoji="1" lang="en-US" altLang="ja-JP" dirty="0"/>
          </a:p>
          <a:p>
            <a:r>
              <a:rPr kumimoji="1" lang="ja-JP" altLang="en-US" dirty="0"/>
              <a:t>前期と比較してどうか</a:t>
            </a:r>
            <a:endParaRPr kumimoji="1" lang="en-US" altLang="ja-JP" dirty="0"/>
          </a:p>
          <a:p>
            <a:r>
              <a:rPr kumimoji="1" lang="ja-JP" altLang="en-US" dirty="0"/>
              <a:t>同業他社と比較して</a:t>
            </a:r>
            <a:endParaRPr kumimoji="1" lang="en-US" altLang="ja-JP" dirty="0"/>
          </a:p>
          <a:p>
            <a:r>
              <a:rPr kumimoji="1" lang="ja-JP" altLang="en-US" dirty="0"/>
              <a:t>どこが弱点どこが強みかがわかってきます。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3E0BA4AB-F372-4C33-8CD4-1713D4C8B40A}" type="slidenum">
              <a:rPr kumimoji="1" lang="ja-JP" altLang="en-US" smtClean="0"/>
              <a:t>8</a:t>
            </a:fld>
            <a:endParaRPr kumimoji="1" lang="ja-JP" altLang="en-US"/>
          </a:p>
        </p:txBody>
      </p:sp>
    </p:spTree>
    <p:extLst>
      <p:ext uri="{BB962C8B-B14F-4D97-AF65-F5344CB8AC3E}">
        <p14:creationId xmlns:p14="http://schemas.microsoft.com/office/powerpoint/2010/main" val="23945840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次回は、会計基礎知識の</a:t>
            </a:r>
            <a:r>
              <a:rPr kumimoji="1" lang="en-US" altLang="ja-JP" dirty="0"/>
              <a:t>2</a:t>
            </a:r>
            <a:r>
              <a:rPr kumimoji="1" lang="ja-JP" altLang="en-US" dirty="0"/>
              <a:t>番目</a:t>
            </a:r>
            <a:endParaRPr kumimoji="1" lang="en-US" altLang="ja-JP" dirty="0"/>
          </a:p>
          <a:p>
            <a:r>
              <a:rPr kumimoji="1" lang="ja-JP" altLang="en-US" dirty="0"/>
              <a:t>損益計算書（一年でどのくらい稼いだか）が</a:t>
            </a:r>
            <a:endParaRPr kumimoji="1" lang="en-US" altLang="ja-JP" dirty="0"/>
          </a:p>
          <a:p>
            <a:r>
              <a:rPr kumimoji="1" lang="ja-JP" altLang="en-US" dirty="0"/>
              <a:t>わかる表についてお話ししていきます。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3E0BA4AB-F372-4C33-8CD4-1713D4C8B40A}" type="slidenum">
              <a:rPr kumimoji="1" lang="ja-JP" altLang="en-US" smtClean="0"/>
              <a:t>9</a:t>
            </a:fld>
            <a:endParaRPr kumimoji="1" lang="ja-JP" altLang="en-US"/>
          </a:p>
        </p:txBody>
      </p:sp>
    </p:spTree>
    <p:extLst>
      <p:ext uri="{BB962C8B-B14F-4D97-AF65-F5344CB8AC3E}">
        <p14:creationId xmlns:p14="http://schemas.microsoft.com/office/powerpoint/2010/main" val="22346414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825F057E-B9DE-41CE-8DFF-56E42153940E}" type="datetimeFigureOut">
              <a:rPr kumimoji="1" lang="ja-JP" altLang="en-US" smtClean="0"/>
              <a:t>2020/6/2</a:t>
            </a:fld>
            <a:endParaRPr kumimoji="1" lang="ja-JP" alt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kumimoji="1" lang="ja-JP" alt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CD114B5-0518-471C-AA74-E53A8476EAA6}" type="slidenum">
              <a:rPr kumimoji="1" lang="ja-JP" altLang="en-US" smtClean="0"/>
              <a:t>‹#›</a:t>
            </a:fld>
            <a:endParaRPr kumimoji="1" lang="ja-JP" alt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825F057E-B9DE-41CE-8DFF-56E42153940E}" type="datetimeFigureOut">
              <a:rPr kumimoji="1" lang="ja-JP" altLang="en-US" smtClean="0"/>
              <a:t>2020/6/2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D114B5-0518-471C-AA74-E53A8476EAA6}" type="slidenum">
              <a:rPr kumimoji="1" lang="ja-JP" altLang="en-US" smtClean="0"/>
              <a:t>‹#›</a:t>
            </a:fld>
            <a:endParaRPr kumimoji="1" lang="ja-JP" alt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825F057E-B9DE-41CE-8DFF-56E42153940E}" type="datetimeFigureOut">
              <a:rPr kumimoji="1" lang="ja-JP" altLang="en-US" smtClean="0"/>
              <a:t>2020/6/2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D114B5-0518-471C-AA74-E53A8476EAA6}" type="slidenum">
              <a:rPr kumimoji="1" lang="ja-JP" altLang="en-US" smtClean="0"/>
              <a:t>‹#›</a:t>
            </a:fld>
            <a:endParaRPr kumimoji="1" lang="ja-JP" alt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A4A64FF-DBB6-49B5-8A2D-CE4D318C36B4}" type="datetimeFigureOut">
              <a:rPr kumimoji="1" lang="ja-JP" altLang="en-US" smtClean="0"/>
              <a:t>2020/6/2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259337-BE96-4523-90DE-C23409012FA3}" type="slidenum">
              <a:rPr kumimoji="1" lang="ja-JP" altLang="en-US" smtClean="0"/>
              <a:t>‹#›</a:t>
            </a:fld>
            <a:endParaRPr kumimoji="1" lang="ja-JP" altLang="en-US"/>
          </a:p>
        </p:txBody>
      </p:sp>
    </p:spTree>
    <p:extLst>
      <p:ext uri="{BB962C8B-B14F-4D97-AF65-F5344CB8AC3E}">
        <p14:creationId xmlns:p14="http://schemas.microsoft.com/office/powerpoint/2010/main" val="12349364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A4A64FF-DBB6-49B5-8A2D-CE4D318C36B4}" type="datetimeFigureOut">
              <a:rPr kumimoji="1" lang="ja-JP" altLang="en-US" smtClean="0"/>
              <a:t>2020/6/2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259337-BE96-4523-90DE-C23409012FA3}" type="slidenum">
              <a:rPr kumimoji="1" lang="ja-JP" altLang="en-US" smtClean="0"/>
              <a:t>‹#›</a:t>
            </a:fld>
            <a:endParaRPr kumimoji="1" lang="ja-JP" altLang="en-US"/>
          </a:p>
        </p:txBody>
      </p:sp>
    </p:spTree>
    <p:extLst>
      <p:ext uri="{BB962C8B-B14F-4D97-AF65-F5344CB8AC3E}">
        <p14:creationId xmlns:p14="http://schemas.microsoft.com/office/powerpoint/2010/main" val="28881530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A4A64FF-DBB6-49B5-8A2D-CE4D318C36B4}" type="datetimeFigureOut">
              <a:rPr kumimoji="1" lang="ja-JP" altLang="en-US" smtClean="0"/>
              <a:t>2020/6/2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259337-BE96-4523-90DE-C23409012FA3}" type="slidenum">
              <a:rPr kumimoji="1" lang="ja-JP" altLang="en-US" smtClean="0"/>
              <a:t>‹#›</a:t>
            </a:fld>
            <a:endParaRPr kumimoji="1" lang="ja-JP" altLang="en-US"/>
          </a:p>
        </p:txBody>
      </p:sp>
    </p:spTree>
    <p:extLst>
      <p:ext uri="{BB962C8B-B14F-4D97-AF65-F5344CB8AC3E}">
        <p14:creationId xmlns:p14="http://schemas.microsoft.com/office/powerpoint/2010/main" val="3577230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A4A64FF-DBB6-49B5-8A2D-CE4D318C36B4}" type="datetimeFigureOut">
              <a:rPr kumimoji="1" lang="ja-JP" altLang="en-US" smtClean="0"/>
              <a:t>2020/6/2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259337-BE96-4523-90DE-C23409012FA3}" type="slidenum">
              <a:rPr kumimoji="1" lang="ja-JP" altLang="en-US" smtClean="0"/>
              <a:t>‹#›</a:t>
            </a:fld>
            <a:endParaRPr kumimoji="1" lang="ja-JP" altLang="en-US"/>
          </a:p>
        </p:txBody>
      </p:sp>
    </p:spTree>
    <p:extLst>
      <p:ext uri="{BB962C8B-B14F-4D97-AF65-F5344CB8AC3E}">
        <p14:creationId xmlns:p14="http://schemas.microsoft.com/office/powerpoint/2010/main" val="39924533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A4A64FF-DBB6-49B5-8A2D-CE4D318C36B4}" type="datetimeFigureOut">
              <a:rPr kumimoji="1" lang="ja-JP" altLang="en-US" smtClean="0"/>
              <a:t>2020/6/2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259337-BE96-4523-90DE-C23409012FA3}" type="slidenum">
              <a:rPr kumimoji="1" lang="ja-JP" altLang="en-US" smtClean="0"/>
              <a:t>‹#›</a:t>
            </a:fld>
            <a:endParaRPr kumimoji="1" lang="ja-JP" altLang="en-US"/>
          </a:p>
        </p:txBody>
      </p:sp>
    </p:spTree>
    <p:extLst>
      <p:ext uri="{BB962C8B-B14F-4D97-AF65-F5344CB8AC3E}">
        <p14:creationId xmlns:p14="http://schemas.microsoft.com/office/powerpoint/2010/main" val="27647056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A4A64FF-DBB6-49B5-8A2D-CE4D318C36B4}" type="datetimeFigureOut">
              <a:rPr kumimoji="1" lang="ja-JP" altLang="en-US" smtClean="0"/>
              <a:t>2020/6/2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259337-BE96-4523-90DE-C23409012FA3}" type="slidenum">
              <a:rPr kumimoji="1" lang="ja-JP" altLang="en-US" smtClean="0"/>
              <a:t>‹#›</a:t>
            </a:fld>
            <a:endParaRPr kumimoji="1" lang="ja-JP" altLang="en-US"/>
          </a:p>
        </p:txBody>
      </p:sp>
    </p:spTree>
    <p:extLst>
      <p:ext uri="{BB962C8B-B14F-4D97-AF65-F5344CB8AC3E}">
        <p14:creationId xmlns:p14="http://schemas.microsoft.com/office/powerpoint/2010/main" val="15336599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A4A64FF-DBB6-49B5-8A2D-CE4D318C36B4}" type="datetimeFigureOut">
              <a:rPr kumimoji="1" lang="ja-JP" altLang="en-US" smtClean="0"/>
              <a:t>2020/6/2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259337-BE96-4523-90DE-C23409012FA3}" type="slidenum">
              <a:rPr kumimoji="1" lang="ja-JP" altLang="en-US" smtClean="0"/>
              <a:t>‹#›</a:t>
            </a:fld>
            <a:endParaRPr kumimoji="1" lang="ja-JP" altLang="en-US"/>
          </a:p>
        </p:txBody>
      </p:sp>
    </p:spTree>
    <p:extLst>
      <p:ext uri="{BB962C8B-B14F-4D97-AF65-F5344CB8AC3E}">
        <p14:creationId xmlns:p14="http://schemas.microsoft.com/office/powerpoint/2010/main" val="26893998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A4A64FF-DBB6-49B5-8A2D-CE4D318C36B4}" type="datetimeFigureOut">
              <a:rPr kumimoji="1" lang="ja-JP" altLang="en-US" smtClean="0"/>
              <a:t>2020/6/2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259337-BE96-4523-90DE-C23409012FA3}" type="slidenum">
              <a:rPr kumimoji="1" lang="ja-JP" altLang="en-US" smtClean="0"/>
              <a:t>‹#›</a:t>
            </a:fld>
            <a:endParaRPr kumimoji="1" lang="ja-JP" altLang="en-US"/>
          </a:p>
        </p:txBody>
      </p:sp>
    </p:spTree>
    <p:extLst>
      <p:ext uri="{BB962C8B-B14F-4D97-AF65-F5344CB8AC3E}">
        <p14:creationId xmlns:p14="http://schemas.microsoft.com/office/powerpoint/2010/main" val="180996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699247" y="2248347"/>
            <a:ext cx="7745505" cy="2260773"/>
          </a:xfrm>
        </p:spPr>
        <p:txBody>
          <a:bodyPr/>
          <a:lstStyle>
            <a:lvl1pPr>
              <a:defRPr sz="4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825F057E-B9DE-41CE-8DFF-56E42153940E}" type="datetimeFigureOut">
              <a:rPr kumimoji="1" lang="ja-JP" altLang="en-US" smtClean="0"/>
              <a:t>2020/6/2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D114B5-0518-471C-AA74-E53A8476EAA6}" type="slidenum">
              <a:rPr kumimoji="1" lang="ja-JP" altLang="en-US" smtClean="0"/>
              <a:t>‹#›</a:t>
            </a:fld>
            <a:endParaRPr kumimoji="1" lang="ja-JP" altLang="en-US"/>
          </a:p>
        </p:txBody>
      </p:sp>
      <p:sp>
        <p:nvSpPr>
          <p:cNvPr id="11" name="Title 10"/>
          <p:cNvSpPr>
            <a:spLocks noGrp="1"/>
          </p:cNvSpPr>
          <p:nvPr>
            <p:ph type="title"/>
          </p:nvPr>
        </p:nvSpPr>
        <p:spPr/>
        <p:txBody>
          <a:bodyPr/>
          <a:lstStyle>
            <a:lvl1pPr>
              <a:defRPr>
                <a:solidFill>
                  <a:schemeClr val="bg1"/>
                </a:solidFill>
              </a:defRPr>
            </a:lvl1pPr>
          </a:lstStyle>
          <a:p>
            <a:r>
              <a:rPr lang="ja-JP" altLang="en-US" dirty="0"/>
              <a:t>マスター タイトルの書式設定</a:t>
            </a:r>
            <a:endParaRPr lang="en-US" dirty="0"/>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17" name="Content Placeholder 2"/>
          <p:cNvSpPr>
            <a:spLocks noGrp="1"/>
          </p:cNvSpPr>
          <p:nvPr>
            <p:ph idx="13"/>
          </p:nvPr>
        </p:nvSpPr>
        <p:spPr>
          <a:xfrm>
            <a:off x="699247" y="4581128"/>
            <a:ext cx="7745505" cy="1540693"/>
          </a:xfrm>
        </p:spPr>
        <p:txBody>
          <a:bodyPr/>
          <a:lstStyle>
            <a:lvl1pPr>
              <a:defRPr sz="4000">
                <a:solidFill>
                  <a:srgbClr val="FFFF00"/>
                </a:solidFill>
              </a:defRPr>
            </a:lvl1pPr>
            <a:lvl2pPr>
              <a:defRPr>
                <a:solidFill>
                  <a:srgbClr val="FFFF00"/>
                </a:solidFill>
              </a:defRPr>
            </a:lvl2pPr>
            <a:lvl3pPr>
              <a:defRPr>
                <a:solidFill>
                  <a:srgbClr val="FFFF00"/>
                </a:solidFill>
              </a:defRPr>
            </a:lvl3pPr>
            <a:lvl4pPr>
              <a:defRPr>
                <a:solidFill>
                  <a:schemeClr val="bg1"/>
                </a:solidFill>
              </a:defRPr>
            </a:lvl4pPr>
            <a:lvl5pPr>
              <a:defRPr>
                <a:solidFill>
                  <a:schemeClr val="bg1"/>
                </a:solidFill>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A4A64FF-DBB6-49B5-8A2D-CE4D318C36B4}" type="datetimeFigureOut">
              <a:rPr kumimoji="1" lang="ja-JP" altLang="en-US" smtClean="0"/>
              <a:t>2020/6/2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259337-BE96-4523-90DE-C23409012FA3}" type="slidenum">
              <a:rPr kumimoji="1" lang="ja-JP" altLang="en-US" smtClean="0"/>
              <a:t>‹#›</a:t>
            </a:fld>
            <a:endParaRPr kumimoji="1" lang="ja-JP" altLang="en-US"/>
          </a:p>
        </p:txBody>
      </p:sp>
    </p:spTree>
    <p:extLst>
      <p:ext uri="{BB962C8B-B14F-4D97-AF65-F5344CB8AC3E}">
        <p14:creationId xmlns:p14="http://schemas.microsoft.com/office/powerpoint/2010/main" val="9637803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A4A64FF-DBB6-49B5-8A2D-CE4D318C36B4}" type="datetimeFigureOut">
              <a:rPr kumimoji="1" lang="ja-JP" altLang="en-US" smtClean="0"/>
              <a:t>2020/6/2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259337-BE96-4523-90DE-C23409012FA3}" type="slidenum">
              <a:rPr kumimoji="1" lang="ja-JP" altLang="en-US" smtClean="0"/>
              <a:t>‹#›</a:t>
            </a:fld>
            <a:endParaRPr kumimoji="1" lang="ja-JP" altLang="en-US"/>
          </a:p>
        </p:txBody>
      </p:sp>
    </p:spTree>
    <p:extLst>
      <p:ext uri="{BB962C8B-B14F-4D97-AF65-F5344CB8AC3E}">
        <p14:creationId xmlns:p14="http://schemas.microsoft.com/office/powerpoint/2010/main" val="20989962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A4A64FF-DBB6-49B5-8A2D-CE4D318C36B4}" type="datetimeFigureOut">
              <a:rPr kumimoji="1" lang="ja-JP" altLang="en-US" smtClean="0"/>
              <a:t>2020/6/2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259337-BE96-4523-90DE-C23409012FA3}" type="slidenum">
              <a:rPr kumimoji="1" lang="ja-JP" altLang="en-US" smtClean="0"/>
              <a:t>‹#›</a:t>
            </a:fld>
            <a:endParaRPr kumimoji="1" lang="ja-JP" altLang="en-US"/>
          </a:p>
        </p:txBody>
      </p:sp>
    </p:spTree>
    <p:extLst>
      <p:ext uri="{BB962C8B-B14F-4D97-AF65-F5344CB8AC3E}">
        <p14:creationId xmlns:p14="http://schemas.microsoft.com/office/powerpoint/2010/main" val="2286172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25F057E-B9DE-41CE-8DFF-56E42153940E}" type="datetimeFigureOut">
              <a:rPr kumimoji="1" lang="ja-JP" altLang="en-US" smtClean="0"/>
              <a:t>2020/6/2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D114B5-0518-471C-AA74-E53A8476EAA6}"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25F057E-B9DE-41CE-8DFF-56E42153940E}" type="datetimeFigureOut">
              <a:rPr kumimoji="1" lang="ja-JP" altLang="en-US" smtClean="0"/>
              <a:t>2020/6/2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CD114B5-0518-471C-AA74-E53A8476EAA6}" type="slidenum">
              <a:rPr kumimoji="1" lang="ja-JP" altLang="en-US" smtClean="0"/>
              <a:t>‹#›</a:t>
            </a:fld>
            <a:endParaRPr kumimoji="1" lang="ja-JP" altLang="en-US"/>
          </a:p>
        </p:txBody>
      </p:sp>
      <p:sp>
        <p:nvSpPr>
          <p:cNvPr id="12" name="Title 11"/>
          <p:cNvSpPr>
            <a:spLocks noGrp="1"/>
          </p:cNvSpPr>
          <p:nvPr>
            <p:ph type="title"/>
          </p:nvPr>
        </p:nvSpPr>
        <p:spPr/>
        <p:txBody>
          <a:bodyPr/>
          <a:lstStyle>
            <a:lvl1pPr>
              <a:defRPr>
                <a:solidFill>
                  <a:schemeClr val="tx2"/>
                </a:solidFill>
              </a:defRPr>
            </a:lvl1pPr>
          </a:lstStyle>
          <a:p>
            <a:r>
              <a:rPr lang="ja-JP" altLang="en-US"/>
              <a:t>マスター タイトルの書式設定</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25F057E-B9DE-41CE-8DFF-56E42153940E}" type="datetimeFigureOut">
              <a:rPr kumimoji="1" lang="ja-JP" altLang="en-US" smtClean="0"/>
              <a:t>2020/6/2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CD114B5-0518-471C-AA74-E53A8476EAA6}" type="slidenum">
              <a:rPr kumimoji="1" lang="ja-JP" altLang="en-US" smtClean="0"/>
              <a:t>‹#›</a:t>
            </a:fld>
            <a:endParaRPr kumimoji="1" lang="ja-JP" alt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25F057E-B9DE-41CE-8DFF-56E42153940E}" type="datetimeFigureOut">
              <a:rPr kumimoji="1" lang="ja-JP" altLang="en-US" smtClean="0"/>
              <a:t>2020/6/2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CD114B5-0518-471C-AA74-E53A8476EAA6}" type="slidenum">
              <a:rPr kumimoji="1" lang="ja-JP" altLang="en-US" smtClean="0"/>
              <a:t>‹#›</a:t>
            </a:fld>
            <a:endParaRPr kumimoji="1" lang="ja-JP" alt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5F057E-B9DE-41CE-8DFF-56E42153940E}" type="datetimeFigureOut">
              <a:rPr kumimoji="1" lang="ja-JP" altLang="en-US" smtClean="0"/>
              <a:t>2020/6/2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CD114B5-0518-471C-AA74-E53A8476EAA6}"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ja-JP" altLang="en-US"/>
              <a:t>マスター タイトルの書式設定</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25F057E-B9DE-41CE-8DFF-56E42153940E}" type="datetimeFigureOut">
              <a:rPr kumimoji="1" lang="ja-JP" altLang="en-US" smtClean="0"/>
              <a:t>2020/6/2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CD114B5-0518-471C-AA74-E53A8476EAA6}"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ja-JP" altLang="en-US"/>
              <a:t>マスター タイトルの書式設定</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25F057E-B9DE-41CE-8DFF-56E42153940E}" type="datetimeFigureOut">
              <a:rPr kumimoji="1" lang="ja-JP" altLang="en-US" smtClean="0"/>
              <a:t>2020/6/2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CD114B5-0518-471C-AA74-E53A8476EAA6}"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825F057E-B9DE-41CE-8DFF-56E42153940E}" type="datetimeFigureOut">
              <a:rPr kumimoji="1" lang="ja-JP" altLang="en-US" smtClean="0"/>
              <a:t>2020/6/2</a:t>
            </a:fld>
            <a:endParaRPr kumimoji="1" lang="ja-JP" alt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CD114B5-0518-471C-AA74-E53A8476EAA6}"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kumimoji="1" sz="5400" kern="1200">
          <a:solidFill>
            <a:schemeClr val="tx2"/>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kumimoji="1"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kumimoji="1"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kumimoji="1"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kumimoji="1"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kumimoji="1"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4A64FF-DBB6-49B5-8A2D-CE4D318C36B4}" type="datetimeFigureOut">
              <a:rPr kumimoji="1" lang="ja-JP" altLang="en-US" smtClean="0"/>
              <a:t>2020/6/2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259337-BE96-4523-90DE-C23409012FA3}" type="slidenum">
              <a:rPr kumimoji="1" lang="ja-JP" altLang="en-US" smtClean="0"/>
              <a:t>‹#›</a:t>
            </a:fld>
            <a:endParaRPr kumimoji="1" lang="ja-JP" altLang="en-US"/>
          </a:p>
        </p:txBody>
      </p:sp>
    </p:spTree>
    <p:extLst>
      <p:ext uri="{BB962C8B-B14F-4D97-AF65-F5344CB8AC3E}">
        <p14:creationId xmlns:p14="http://schemas.microsoft.com/office/powerpoint/2010/main" val="151282468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83341" y="1412776"/>
            <a:ext cx="6777318" cy="1731982"/>
          </a:xfrm>
        </p:spPr>
        <p:txBody>
          <a:bodyPr/>
          <a:lstStyle/>
          <a:p>
            <a:r>
              <a:rPr kumimoji="1" lang="ja-JP" altLang="en-US" sz="6600" dirty="0"/>
              <a:t>千葉賀津子</a:t>
            </a:r>
            <a:br>
              <a:rPr kumimoji="1" lang="en-US" altLang="ja-JP" sz="6600" dirty="0"/>
            </a:br>
            <a:r>
              <a:rPr kumimoji="1" lang="ja-JP" altLang="en-US" sz="6600" dirty="0"/>
              <a:t>税理士事務所</a:t>
            </a:r>
          </a:p>
        </p:txBody>
      </p:sp>
      <p:sp>
        <p:nvSpPr>
          <p:cNvPr id="3" name="サブタイトル 2"/>
          <p:cNvSpPr>
            <a:spLocks noGrp="1"/>
          </p:cNvSpPr>
          <p:nvPr>
            <p:ph type="subTitle" idx="1"/>
          </p:nvPr>
        </p:nvSpPr>
        <p:spPr>
          <a:xfrm>
            <a:off x="971600" y="3980656"/>
            <a:ext cx="7488832" cy="1752600"/>
          </a:xfrm>
        </p:spPr>
        <p:txBody>
          <a:bodyPr>
            <a:normAutofit fontScale="92500" lnSpcReduction="10000"/>
          </a:bodyPr>
          <a:lstStyle/>
          <a:p>
            <a:r>
              <a:rPr lang="ja-JP" altLang="en-US" sz="6000" dirty="0"/>
              <a:t>経営者</a:t>
            </a:r>
            <a:r>
              <a:rPr kumimoji="1" lang="ja-JP" altLang="en-US" sz="6000" dirty="0"/>
              <a:t>に知ってほしい会計基礎知識</a:t>
            </a:r>
          </a:p>
        </p:txBody>
      </p:sp>
      <p:sp>
        <p:nvSpPr>
          <p:cNvPr id="4" name="タイトル 1"/>
          <p:cNvSpPr txBox="1">
            <a:spLocks/>
          </p:cNvSpPr>
          <p:nvPr/>
        </p:nvSpPr>
        <p:spPr>
          <a:xfrm>
            <a:off x="1259632" y="404664"/>
            <a:ext cx="6777318" cy="579854"/>
          </a:xfrm>
          <a:prstGeom prst="rect">
            <a:avLst/>
          </a:prstGeom>
        </p:spPr>
        <p:txBody>
          <a:bodyPr vert="horz" lIns="91440" tIns="45720" rIns="91440" bIns="45720" rtlCol="0" anchor="b">
            <a:noAutofit/>
          </a:bodyPr>
          <a:lstStyle>
            <a:lvl1pPr algn="ctr" defTabSz="914400" rtl="0" eaLnBrk="1" latinLnBrk="0" hangingPunct="1">
              <a:spcBef>
                <a:spcPct val="0"/>
              </a:spcBef>
              <a:buNone/>
              <a:defRPr kumimoji="1" sz="5400" kern="1200">
                <a:ln w="3175">
                  <a:solidFill>
                    <a:schemeClr val="tx1">
                      <a:alpha val="65000"/>
                    </a:schemeClr>
                  </a:solidFill>
                </a:ln>
                <a:solidFill>
                  <a:schemeClr val="tx1"/>
                </a:solidFill>
                <a:effectLst>
                  <a:outerShdw blurRad="25400" dist="12700" dir="14220000" rotWithShape="0">
                    <a:prstClr val="black">
                      <a:alpha val="50000"/>
                    </a:prstClr>
                  </a:outerShdw>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200" dirty="0"/>
              <a:t>埼玉の女性税理士</a:t>
            </a:r>
          </a:p>
        </p:txBody>
      </p:sp>
    </p:spTree>
    <p:extLst>
      <p:ext uri="{BB962C8B-B14F-4D97-AF65-F5344CB8AC3E}">
        <p14:creationId xmlns:p14="http://schemas.microsoft.com/office/powerpoint/2010/main" val="2835618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95537" y="2132856"/>
            <a:ext cx="8352928" cy="4925069"/>
          </a:xfrm>
        </p:spPr>
        <p:txBody>
          <a:bodyPr>
            <a:normAutofit/>
          </a:bodyPr>
          <a:lstStyle/>
          <a:p>
            <a:r>
              <a:rPr lang="en-US" altLang="ja-JP" dirty="0"/>
              <a:t>1.</a:t>
            </a:r>
            <a:r>
              <a:rPr lang="ja-JP" altLang="en-US" dirty="0"/>
              <a:t>貸借対照表で分かる事</a:t>
            </a:r>
            <a:endParaRPr lang="en-US" altLang="ja-JP" dirty="0"/>
          </a:p>
          <a:p>
            <a:r>
              <a:rPr lang="ja-JP" altLang="en-US" dirty="0"/>
              <a:t>（会社の健康診断）</a:t>
            </a:r>
            <a:endParaRPr lang="en-US" altLang="ja-JP" dirty="0"/>
          </a:p>
          <a:p>
            <a:r>
              <a:rPr lang="en-US" altLang="ja-JP" dirty="0"/>
              <a:t>2.</a:t>
            </a:r>
            <a:r>
              <a:rPr lang="ja-JP" altLang="en-US" dirty="0"/>
              <a:t>損益計算書</a:t>
            </a:r>
            <a:endParaRPr lang="en-US" altLang="ja-JP" dirty="0"/>
          </a:p>
          <a:p>
            <a:r>
              <a:rPr lang="ja-JP" altLang="en-US" dirty="0"/>
              <a:t>（一年でいくら稼いだか）</a:t>
            </a:r>
            <a:endParaRPr lang="en-US" altLang="ja-JP" dirty="0"/>
          </a:p>
          <a:p>
            <a:r>
              <a:rPr lang="en-US" altLang="ja-JP" dirty="0"/>
              <a:t>3.</a:t>
            </a:r>
            <a:r>
              <a:rPr lang="ja-JP" altLang="en-US" dirty="0"/>
              <a:t>キャッシュフロー計算書</a:t>
            </a:r>
            <a:endParaRPr lang="en-US" altLang="ja-JP" dirty="0"/>
          </a:p>
          <a:p>
            <a:r>
              <a:rPr lang="ja-JP" altLang="en-US" dirty="0"/>
              <a:t>（利益はあるのに銭がない）</a:t>
            </a:r>
          </a:p>
        </p:txBody>
      </p:sp>
      <p:sp>
        <p:nvSpPr>
          <p:cNvPr id="3" name="タイトル 2"/>
          <p:cNvSpPr>
            <a:spLocks noGrp="1"/>
          </p:cNvSpPr>
          <p:nvPr>
            <p:ph type="title"/>
          </p:nvPr>
        </p:nvSpPr>
        <p:spPr/>
        <p:txBody>
          <a:bodyPr/>
          <a:lstStyle/>
          <a:p>
            <a:r>
              <a:rPr kumimoji="1" lang="ja-JP" altLang="en-US" dirty="0"/>
              <a:t>会計の基礎</a:t>
            </a:r>
            <a:r>
              <a:rPr kumimoji="1" lang="en-US" altLang="ja-JP" dirty="0"/>
              <a:t>3</a:t>
            </a:r>
            <a:r>
              <a:rPr kumimoji="1" lang="ja-JP" altLang="en-US" dirty="0"/>
              <a:t>つ</a:t>
            </a:r>
          </a:p>
        </p:txBody>
      </p:sp>
    </p:spTree>
    <p:extLst>
      <p:ext uri="{BB962C8B-B14F-4D97-AF65-F5344CB8AC3E}">
        <p14:creationId xmlns:p14="http://schemas.microsoft.com/office/powerpoint/2010/main" val="3857990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95537" y="2248347"/>
            <a:ext cx="8424936" cy="1756717"/>
          </a:xfrm>
        </p:spPr>
        <p:txBody>
          <a:bodyPr>
            <a:normAutofit/>
          </a:bodyPr>
          <a:lstStyle/>
          <a:p>
            <a:r>
              <a:rPr kumimoji="1" lang="ja-JP" altLang="en-US" dirty="0"/>
              <a:t>・どんな財産をもっているか</a:t>
            </a:r>
            <a:endParaRPr kumimoji="1" lang="en-US" altLang="ja-JP" dirty="0"/>
          </a:p>
          <a:p>
            <a:r>
              <a:rPr lang="ja-JP" altLang="en-US" dirty="0"/>
              <a:t>・資本や借金がどの位あるのか</a:t>
            </a:r>
            <a:endParaRPr lang="en-US" altLang="ja-JP" dirty="0"/>
          </a:p>
          <a:p>
            <a:endParaRPr kumimoji="1" lang="ja-JP" altLang="en-US" dirty="0"/>
          </a:p>
        </p:txBody>
      </p:sp>
      <p:sp>
        <p:nvSpPr>
          <p:cNvPr id="3" name="タイトル 2"/>
          <p:cNvSpPr>
            <a:spLocks noGrp="1"/>
          </p:cNvSpPr>
          <p:nvPr>
            <p:ph type="title"/>
          </p:nvPr>
        </p:nvSpPr>
        <p:spPr>
          <a:xfrm>
            <a:off x="683568" y="620688"/>
            <a:ext cx="7756263" cy="1274668"/>
          </a:xfrm>
        </p:spPr>
        <p:txBody>
          <a:bodyPr/>
          <a:lstStyle/>
          <a:p>
            <a:r>
              <a:rPr lang="en-US" altLang="ja-JP" dirty="0"/>
              <a:t>1.</a:t>
            </a:r>
            <a:r>
              <a:rPr lang="ja-JP" altLang="en-US" dirty="0"/>
              <a:t>貸借対照表でわかる事</a:t>
            </a:r>
            <a:endParaRPr lang="en-US" altLang="ja-JP" dirty="0"/>
          </a:p>
        </p:txBody>
      </p:sp>
      <p:sp>
        <p:nvSpPr>
          <p:cNvPr id="4" name="コンテンツ プレースホルダー 3"/>
          <p:cNvSpPr>
            <a:spLocks noGrp="1"/>
          </p:cNvSpPr>
          <p:nvPr>
            <p:ph idx="13"/>
          </p:nvPr>
        </p:nvSpPr>
        <p:spPr>
          <a:xfrm>
            <a:off x="755576" y="3789040"/>
            <a:ext cx="7745505" cy="2592288"/>
          </a:xfrm>
        </p:spPr>
        <p:txBody>
          <a:bodyPr>
            <a:normAutofit fontScale="70000" lnSpcReduction="20000"/>
          </a:bodyPr>
          <a:lstStyle/>
          <a:p>
            <a:pPr marL="0" indent="0" algn="ctr">
              <a:buNone/>
            </a:pPr>
            <a:r>
              <a:rPr kumimoji="1" lang="ja-JP" altLang="en-US" sz="4600" dirty="0">
                <a:solidFill>
                  <a:srgbClr val="FFFF00"/>
                </a:solidFill>
              </a:rPr>
              <a:t>会社の財政状況がわかる表</a:t>
            </a:r>
            <a:endParaRPr kumimoji="1" lang="en-US" altLang="ja-JP" sz="4600" dirty="0">
              <a:solidFill>
                <a:srgbClr val="FFFF00"/>
              </a:solidFill>
            </a:endParaRPr>
          </a:p>
          <a:p>
            <a:pPr marL="0" indent="0" algn="ctr">
              <a:buNone/>
            </a:pPr>
            <a:r>
              <a:rPr lang="ja-JP" altLang="en-US" sz="4600" dirty="0"/>
              <a:t>例えば・・・</a:t>
            </a:r>
            <a:endParaRPr lang="en-US" altLang="ja-JP" sz="4600" dirty="0"/>
          </a:p>
          <a:p>
            <a:pPr marL="0" indent="0" algn="ctr">
              <a:buNone/>
            </a:pPr>
            <a:r>
              <a:rPr kumimoji="1" lang="ja-JP" altLang="en-US" sz="4600" dirty="0">
                <a:solidFill>
                  <a:srgbClr val="FFFF00"/>
                </a:solidFill>
              </a:rPr>
              <a:t>どこからお金を集めて何に使ったか？</a:t>
            </a:r>
            <a:endParaRPr kumimoji="1" lang="en-US" altLang="ja-JP" sz="4600" dirty="0">
              <a:solidFill>
                <a:srgbClr val="FFFF00"/>
              </a:solidFill>
            </a:endParaRPr>
          </a:p>
          <a:p>
            <a:pPr marL="0" indent="0" algn="ctr">
              <a:buNone/>
            </a:pPr>
            <a:endParaRPr lang="en-US" altLang="ja-JP" dirty="0"/>
          </a:p>
          <a:p>
            <a:pPr marL="0" indent="0" algn="ctr">
              <a:buNone/>
            </a:pPr>
            <a:r>
              <a:rPr lang="ja-JP" altLang="en-US" dirty="0"/>
              <a:t>御社の貸借対照表で説明できますか？</a:t>
            </a:r>
            <a:endParaRPr kumimoji="1" lang="ja-JP" altLang="en-US" dirty="0">
              <a:solidFill>
                <a:srgbClr val="FFFF00"/>
              </a:solidFill>
            </a:endParaRPr>
          </a:p>
        </p:txBody>
      </p:sp>
    </p:spTree>
    <p:extLst>
      <p:ext uri="{BB962C8B-B14F-4D97-AF65-F5344CB8AC3E}">
        <p14:creationId xmlns:p14="http://schemas.microsoft.com/office/powerpoint/2010/main" val="3044939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barn(inVertical)">
                                      <p:cBhvr>
                                        <p:cTn id="2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95537" y="2248347"/>
            <a:ext cx="8424936" cy="748605"/>
          </a:xfrm>
        </p:spPr>
        <p:txBody>
          <a:bodyPr>
            <a:normAutofit/>
          </a:bodyPr>
          <a:lstStyle/>
          <a:p>
            <a:r>
              <a:rPr lang="en-US" altLang="ja-JP" dirty="0"/>
              <a:t>3</a:t>
            </a:r>
            <a:r>
              <a:rPr lang="ja-JP" altLang="en-US" dirty="0" err="1"/>
              <a:t>つの</a:t>
            </a:r>
            <a:r>
              <a:rPr lang="ja-JP" altLang="en-US" dirty="0"/>
              <a:t>箱でイメージしましょう！</a:t>
            </a:r>
            <a:endParaRPr lang="en-US" altLang="ja-JP" dirty="0"/>
          </a:p>
        </p:txBody>
      </p:sp>
      <p:sp>
        <p:nvSpPr>
          <p:cNvPr id="3" name="タイトル 2"/>
          <p:cNvSpPr>
            <a:spLocks noGrp="1"/>
          </p:cNvSpPr>
          <p:nvPr>
            <p:ph type="title"/>
          </p:nvPr>
        </p:nvSpPr>
        <p:spPr>
          <a:xfrm>
            <a:off x="683568" y="476672"/>
            <a:ext cx="7756263" cy="1274668"/>
          </a:xfrm>
        </p:spPr>
        <p:txBody>
          <a:bodyPr/>
          <a:lstStyle/>
          <a:p>
            <a:r>
              <a:rPr lang="ja-JP" altLang="en-US" dirty="0"/>
              <a:t>貸借対照表とは？</a:t>
            </a:r>
            <a:endParaRPr lang="en-US" altLang="ja-JP" dirty="0"/>
          </a:p>
        </p:txBody>
      </p:sp>
      <p:sp>
        <p:nvSpPr>
          <p:cNvPr id="4" name="コンテンツ プレースホルダー 3"/>
          <p:cNvSpPr>
            <a:spLocks noGrp="1"/>
          </p:cNvSpPr>
          <p:nvPr>
            <p:ph idx="13"/>
          </p:nvPr>
        </p:nvSpPr>
        <p:spPr>
          <a:xfrm>
            <a:off x="395537" y="5445224"/>
            <a:ext cx="3816423" cy="1296144"/>
          </a:xfrm>
        </p:spPr>
        <p:txBody>
          <a:bodyPr>
            <a:normAutofit lnSpcReduction="10000"/>
          </a:bodyPr>
          <a:lstStyle/>
          <a:p>
            <a:pPr marL="0" indent="0" algn="ctr">
              <a:buNone/>
            </a:pPr>
            <a:r>
              <a:rPr kumimoji="1" lang="ja-JP" altLang="en-US" dirty="0">
                <a:solidFill>
                  <a:srgbClr val="FFFF00"/>
                </a:solidFill>
              </a:rPr>
              <a:t>集めたお金が何に使われたか</a:t>
            </a:r>
          </a:p>
        </p:txBody>
      </p:sp>
      <p:sp>
        <p:nvSpPr>
          <p:cNvPr id="6" name="正方形/長方形 5"/>
          <p:cNvSpPr/>
          <p:nvPr/>
        </p:nvSpPr>
        <p:spPr>
          <a:xfrm>
            <a:off x="2339752" y="3068960"/>
            <a:ext cx="1872208" cy="18002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bg1"/>
                </a:solidFill>
              </a:rPr>
              <a:t>資産</a:t>
            </a:r>
          </a:p>
        </p:txBody>
      </p:sp>
      <p:sp>
        <p:nvSpPr>
          <p:cNvPr id="8" name="正方形/長方形 7"/>
          <p:cNvSpPr/>
          <p:nvPr/>
        </p:nvSpPr>
        <p:spPr>
          <a:xfrm>
            <a:off x="4644008" y="3068960"/>
            <a:ext cx="1872208" cy="9001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bg1"/>
                </a:solidFill>
              </a:rPr>
              <a:t>負債</a:t>
            </a:r>
          </a:p>
        </p:txBody>
      </p:sp>
      <p:sp>
        <p:nvSpPr>
          <p:cNvPr id="9" name="正方形/長方形 8"/>
          <p:cNvSpPr/>
          <p:nvPr/>
        </p:nvSpPr>
        <p:spPr>
          <a:xfrm>
            <a:off x="4644008" y="3969060"/>
            <a:ext cx="1872208" cy="9001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bg1"/>
                </a:solidFill>
              </a:rPr>
              <a:t>純資産</a:t>
            </a:r>
            <a:endParaRPr kumimoji="1" lang="ja-JP" altLang="en-US" sz="2800" dirty="0">
              <a:solidFill>
                <a:schemeClr val="bg1"/>
              </a:solidFill>
            </a:endParaRPr>
          </a:p>
        </p:txBody>
      </p:sp>
      <p:sp>
        <p:nvSpPr>
          <p:cNvPr id="10" name="コンテンツ プレースホルダー 3"/>
          <p:cNvSpPr txBox="1">
            <a:spLocks/>
          </p:cNvSpPr>
          <p:nvPr/>
        </p:nvSpPr>
        <p:spPr>
          <a:xfrm>
            <a:off x="4644007" y="5373216"/>
            <a:ext cx="3816423" cy="1412776"/>
          </a:xfrm>
          <a:prstGeom prst="rect">
            <a:avLst/>
          </a:prstGeom>
        </p:spPr>
        <p:txBody>
          <a:bodyPr vert="horz" lIns="91440" tIns="45720" rIns="91440" bIns="45720" rtlCol="0">
            <a:normAutofit/>
          </a:bodyPr>
          <a:lstStyle>
            <a:lvl1pPr marL="365760" indent="-365760" algn="l" defTabSz="914400" rtl="0" eaLnBrk="1" latinLnBrk="0" hangingPunct="1">
              <a:spcBef>
                <a:spcPct val="20000"/>
              </a:spcBef>
              <a:buClr>
                <a:schemeClr val="accent1"/>
              </a:buClr>
              <a:buFont typeface="Wingdings" pitchFamily="2" charset="2"/>
              <a:buChar char=""/>
              <a:defRPr kumimoji="1" sz="4000" kern="1200">
                <a:solidFill>
                  <a:srgbClr val="FFFF00"/>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kumimoji="1" sz="2200" kern="1200">
                <a:solidFill>
                  <a:srgbClr val="FFFF00"/>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kumimoji="1" sz="2000" kern="1200">
                <a:solidFill>
                  <a:srgbClr val="FFFF00"/>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kumimoji="1" sz="1800" kern="1200">
                <a:solidFill>
                  <a:schemeClr val="bg1"/>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kumimoji="1" sz="1600" kern="1200">
                <a:solidFill>
                  <a:schemeClr val="bg1"/>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9pPr>
          </a:lstStyle>
          <a:p>
            <a:pPr marL="0" indent="0" algn="ctr">
              <a:buFont typeface="Wingdings" pitchFamily="2" charset="2"/>
              <a:buNone/>
            </a:pPr>
            <a:r>
              <a:rPr lang="ja-JP" altLang="en-US" dirty="0"/>
              <a:t>お金をどこから集めてきたか</a:t>
            </a:r>
          </a:p>
        </p:txBody>
      </p:sp>
      <p:sp>
        <p:nvSpPr>
          <p:cNvPr id="11" name="下矢印 10"/>
          <p:cNvSpPr/>
          <p:nvPr/>
        </p:nvSpPr>
        <p:spPr>
          <a:xfrm>
            <a:off x="2987824" y="4869160"/>
            <a:ext cx="648072" cy="576064"/>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下矢印 11"/>
          <p:cNvSpPr/>
          <p:nvPr/>
        </p:nvSpPr>
        <p:spPr>
          <a:xfrm>
            <a:off x="5256076" y="4869160"/>
            <a:ext cx="648072" cy="576064"/>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68874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barn(inVertical)">
                                      <p:cBhvr>
                                        <p:cTn id="12"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10"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95537" y="2248347"/>
            <a:ext cx="3456383" cy="748605"/>
          </a:xfrm>
        </p:spPr>
        <p:txBody>
          <a:bodyPr>
            <a:normAutofit/>
          </a:bodyPr>
          <a:lstStyle/>
          <a:p>
            <a:r>
              <a:rPr lang="ja-JP" altLang="en-US" dirty="0"/>
              <a:t>左の箱は？</a:t>
            </a:r>
            <a:endParaRPr lang="en-US" altLang="ja-JP" dirty="0"/>
          </a:p>
        </p:txBody>
      </p:sp>
      <p:sp>
        <p:nvSpPr>
          <p:cNvPr id="3" name="タイトル 2"/>
          <p:cNvSpPr>
            <a:spLocks noGrp="1"/>
          </p:cNvSpPr>
          <p:nvPr>
            <p:ph type="title"/>
          </p:nvPr>
        </p:nvSpPr>
        <p:spPr>
          <a:xfrm>
            <a:off x="683568" y="476672"/>
            <a:ext cx="7756263" cy="1274668"/>
          </a:xfrm>
        </p:spPr>
        <p:txBody>
          <a:bodyPr/>
          <a:lstStyle/>
          <a:p>
            <a:r>
              <a:rPr lang="ja-JP" altLang="en-US" dirty="0"/>
              <a:t>３つの箱の中身は？</a:t>
            </a:r>
            <a:endParaRPr lang="en-US" altLang="ja-JP" dirty="0"/>
          </a:p>
        </p:txBody>
      </p:sp>
      <p:sp>
        <p:nvSpPr>
          <p:cNvPr id="4" name="コンテンツ プレースホルダー 3"/>
          <p:cNvSpPr>
            <a:spLocks noGrp="1"/>
          </p:cNvSpPr>
          <p:nvPr>
            <p:ph idx="13"/>
          </p:nvPr>
        </p:nvSpPr>
        <p:spPr>
          <a:xfrm>
            <a:off x="395536" y="5445224"/>
            <a:ext cx="3816424" cy="936104"/>
          </a:xfrm>
        </p:spPr>
        <p:txBody>
          <a:bodyPr>
            <a:normAutofit fontScale="62500" lnSpcReduction="20000"/>
          </a:bodyPr>
          <a:lstStyle/>
          <a:p>
            <a:pPr marL="0" indent="0">
              <a:buNone/>
            </a:pPr>
            <a:r>
              <a:rPr kumimoji="1" lang="ja-JP" altLang="en-US" dirty="0">
                <a:solidFill>
                  <a:srgbClr val="FFFF00"/>
                </a:solidFill>
              </a:rPr>
              <a:t>短期</a:t>
            </a:r>
            <a:r>
              <a:rPr lang="en-US" altLang="ja-JP" dirty="0"/>
              <a:t>-</a:t>
            </a:r>
            <a:r>
              <a:rPr lang="ja-JP" altLang="en-US" dirty="0"/>
              <a:t>お金に替えられる</a:t>
            </a:r>
            <a:endParaRPr lang="en-US" altLang="ja-JP" dirty="0"/>
          </a:p>
          <a:p>
            <a:pPr marL="0" indent="0">
              <a:buNone/>
            </a:pPr>
            <a:r>
              <a:rPr kumimoji="1" lang="ja-JP" altLang="en-US" dirty="0">
                <a:solidFill>
                  <a:srgbClr val="FFFF00"/>
                </a:solidFill>
              </a:rPr>
              <a:t>長期</a:t>
            </a:r>
            <a:r>
              <a:rPr kumimoji="1" lang="en-US" altLang="ja-JP" dirty="0">
                <a:solidFill>
                  <a:srgbClr val="FFFF00"/>
                </a:solidFill>
              </a:rPr>
              <a:t>-</a:t>
            </a:r>
            <a:r>
              <a:rPr kumimoji="1" lang="ja-JP" altLang="en-US" dirty="0">
                <a:solidFill>
                  <a:srgbClr val="FFFF00"/>
                </a:solidFill>
              </a:rPr>
              <a:t>すぐに替えられない</a:t>
            </a:r>
          </a:p>
        </p:txBody>
      </p:sp>
      <p:sp>
        <p:nvSpPr>
          <p:cNvPr id="6" name="正方形/長方形 5"/>
          <p:cNvSpPr/>
          <p:nvPr/>
        </p:nvSpPr>
        <p:spPr>
          <a:xfrm>
            <a:off x="2339752" y="3068960"/>
            <a:ext cx="1872208" cy="18002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bg1"/>
                </a:solidFill>
              </a:rPr>
              <a:t>資産</a:t>
            </a:r>
          </a:p>
        </p:txBody>
      </p:sp>
      <p:sp>
        <p:nvSpPr>
          <p:cNvPr id="8" name="正方形/長方形 7"/>
          <p:cNvSpPr/>
          <p:nvPr/>
        </p:nvSpPr>
        <p:spPr>
          <a:xfrm>
            <a:off x="4644008" y="3068960"/>
            <a:ext cx="1872208" cy="9001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bg1"/>
                </a:solidFill>
              </a:rPr>
              <a:t>負債</a:t>
            </a:r>
          </a:p>
        </p:txBody>
      </p:sp>
      <p:sp>
        <p:nvSpPr>
          <p:cNvPr id="9" name="正方形/長方形 8"/>
          <p:cNvSpPr/>
          <p:nvPr/>
        </p:nvSpPr>
        <p:spPr>
          <a:xfrm>
            <a:off x="4644008" y="3969060"/>
            <a:ext cx="1872208" cy="9001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bg1"/>
                </a:solidFill>
              </a:rPr>
              <a:t>純資産</a:t>
            </a:r>
            <a:endParaRPr kumimoji="1" lang="ja-JP" altLang="en-US" sz="2800" dirty="0">
              <a:solidFill>
                <a:schemeClr val="bg1"/>
              </a:solidFill>
            </a:endParaRPr>
          </a:p>
        </p:txBody>
      </p:sp>
      <p:sp>
        <p:nvSpPr>
          <p:cNvPr id="10" name="コンテンツ プレースホルダー 3"/>
          <p:cNvSpPr txBox="1">
            <a:spLocks/>
          </p:cNvSpPr>
          <p:nvPr/>
        </p:nvSpPr>
        <p:spPr>
          <a:xfrm>
            <a:off x="4427984" y="5445224"/>
            <a:ext cx="4392488" cy="1080120"/>
          </a:xfrm>
          <a:prstGeom prst="rect">
            <a:avLst/>
          </a:prstGeom>
        </p:spPr>
        <p:txBody>
          <a:bodyPr vert="horz" lIns="91440" tIns="45720" rIns="91440" bIns="45720" rtlCol="0">
            <a:noAutofit/>
          </a:bodyPr>
          <a:lstStyle>
            <a:lvl1pPr marL="365760" indent="-365760" algn="l" defTabSz="914400" rtl="0" eaLnBrk="1" latinLnBrk="0" hangingPunct="1">
              <a:spcBef>
                <a:spcPct val="20000"/>
              </a:spcBef>
              <a:buClr>
                <a:schemeClr val="accent1"/>
              </a:buClr>
              <a:buFont typeface="Wingdings" pitchFamily="2" charset="2"/>
              <a:buChar char=""/>
              <a:defRPr kumimoji="1" sz="4000" kern="1200">
                <a:solidFill>
                  <a:srgbClr val="FFFF00"/>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kumimoji="1" sz="2200" kern="1200">
                <a:solidFill>
                  <a:srgbClr val="FFFF00"/>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kumimoji="1" sz="2000" kern="1200">
                <a:solidFill>
                  <a:srgbClr val="FFFF00"/>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kumimoji="1" sz="1800" kern="1200">
                <a:solidFill>
                  <a:schemeClr val="bg1"/>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kumimoji="1" sz="1600" kern="1200">
                <a:solidFill>
                  <a:schemeClr val="bg1"/>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9pPr>
          </a:lstStyle>
          <a:p>
            <a:pPr marL="0" indent="0">
              <a:buFont typeface="Wingdings" pitchFamily="2" charset="2"/>
              <a:buNone/>
            </a:pPr>
            <a:r>
              <a:rPr lang="ja-JP" altLang="en-US" sz="2400" dirty="0"/>
              <a:t>負債</a:t>
            </a:r>
            <a:r>
              <a:rPr lang="en-US" altLang="ja-JP" sz="2400" dirty="0"/>
              <a:t>-</a:t>
            </a:r>
            <a:r>
              <a:rPr lang="ja-JP" altLang="en-US" sz="2400" dirty="0"/>
              <a:t>返さないといけないお金</a:t>
            </a:r>
            <a:endParaRPr lang="en-US" altLang="ja-JP" sz="2400" dirty="0"/>
          </a:p>
          <a:p>
            <a:pPr marL="0" indent="0">
              <a:buFont typeface="Wingdings" pitchFamily="2" charset="2"/>
              <a:buNone/>
            </a:pPr>
            <a:r>
              <a:rPr lang="ja-JP" altLang="en-US" sz="2400" dirty="0"/>
              <a:t>純資産</a:t>
            </a:r>
            <a:r>
              <a:rPr lang="en-US" altLang="ja-JP" sz="2400" dirty="0"/>
              <a:t>-</a:t>
            </a:r>
            <a:r>
              <a:rPr lang="ja-JP" altLang="en-US" sz="2400" dirty="0"/>
              <a:t>これまで稼いだお金</a:t>
            </a:r>
          </a:p>
        </p:txBody>
      </p:sp>
      <p:sp>
        <p:nvSpPr>
          <p:cNvPr id="11" name="下矢印 10"/>
          <p:cNvSpPr/>
          <p:nvPr/>
        </p:nvSpPr>
        <p:spPr>
          <a:xfrm>
            <a:off x="2987824" y="4869160"/>
            <a:ext cx="648072" cy="576064"/>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下矢印 11"/>
          <p:cNvSpPr/>
          <p:nvPr/>
        </p:nvSpPr>
        <p:spPr>
          <a:xfrm>
            <a:off x="5256076" y="4869160"/>
            <a:ext cx="648072" cy="576064"/>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コンテンツ プレースホルダー 3"/>
          <p:cNvSpPr txBox="1">
            <a:spLocks/>
          </p:cNvSpPr>
          <p:nvPr/>
        </p:nvSpPr>
        <p:spPr>
          <a:xfrm>
            <a:off x="467544" y="3068960"/>
            <a:ext cx="1872208" cy="2088232"/>
          </a:xfrm>
          <a:prstGeom prst="rect">
            <a:avLst/>
          </a:prstGeom>
        </p:spPr>
        <p:txBody>
          <a:bodyPr vert="horz" lIns="91440" tIns="45720" rIns="91440" bIns="45720" rtlCol="0">
            <a:normAutofit fontScale="62500" lnSpcReduction="20000"/>
          </a:bodyPr>
          <a:lstStyle>
            <a:lvl1pPr marL="365760" indent="-365760" algn="l" defTabSz="914400" rtl="0" eaLnBrk="1" latinLnBrk="0" hangingPunct="1">
              <a:spcBef>
                <a:spcPct val="20000"/>
              </a:spcBef>
              <a:buClr>
                <a:schemeClr val="accent1"/>
              </a:buClr>
              <a:buFont typeface="Wingdings" pitchFamily="2" charset="2"/>
              <a:buChar char=""/>
              <a:defRPr kumimoji="1" sz="4000" kern="1200">
                <a:solidFill>
                  <a:srgbClr val="FFFF00"/>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kumimoji="1" sz="2200" kern="1200">
                <a:solidFill>
                  <a:srgbClr val="FFFF00"/>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kumimoji="1" sz="2000" kern="1200">
                <a:solidFill>
                  <a:srgbClr val="FFFF00"/>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kumimoji="1" sz="1800" kern="1200">
                <a:solidFill>
                  <a:schemeClr val="bg1"/>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kumimoji="1" sz="1600" kern="1200">
                <a:solidFill>
                  <a:schemeClr val="bg1"/>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9pPr>
          </a:lstStyle>
          <a:p>
            <a:pPr marL="0" indent="0">
              <a:buFont typeface="Wingdings" pitchFamily="2" charset="2"/>
              <a:buNone/>
            </a:pPr>
            <a:r>
              <a:rPr lang="ja-JP" altLang="en-US" dirty="0"/>
              <a:t>・現預金</a:t>
            </a:r>
            <a:endParaRPr lang="en-US" altLang="ja-JP" dirty="0"/>
          </a:p>
          <a:p>
            <a:pPr marL="0" indent="0">
              <a:buFont typeface="Wingdings" pitchFamily="2" charset="2"/>
              <a:buNone/>
            </a:pPr>
            <a:r>
              <a:rPr lang="ja-JP" altLang="en-US" dirty="0"/>
              <a:t>・売掛債権</a:t>
            </a:r>
            <a:endParaRPr lang="en-US" altLang="ja-JP" dirty="0"/>
          </a:p>
          <a:p>
            <a:pPr marL="0" indent="0">
              <a:buFont typeface="Wingdings" pitchFamily="2" charset="2"/>
              <a:buNone/>
            </a:pPr>
            <a:r>
              <a:rPr lang="ja-JP" altLang="en-US" dirty="0"/>
              <a:t>・棚卸資産</a:t>
            </a:r>
            <a:endParaRPr lang="en-US" altLang="ja-JP" dirty="0"/>
          </a:p>
          <a:p>
            <a:pPr marL="0" indent="0">
              <a:buFont typeface="Wingdings" pitchFamily="2" charset="2"/>
              <a:buNone/>
            </a:pPr>
            <a:r>
              <a:rPr lang="ja-JP" altLang="en-US" dirty="0"/>
              <a:t>・固定資産</a:t>
            </a:r>
            <a:endParaRPr lang="en-US" altLang="ja-JP" dirty="0"/>
          </a:p>
        </p:txBody>
      </p:sp>
      <p:sp>
        <p:nvSpPr>
          <p:cNvPr id="14" name="コンテンツ プレースホルダー 1"/>
          <p:cNvSpPr txBox="1">
            <a:spLocks/>
          </p:cNvSpPr>
          <p:nvPr/>
        </p:nvSpPr>
        <p:spPr>
          <a:xfrm>
            <a:off x="4643310" y="2248346"/>
            <a:ext cx="3456383" cy="748605"/>
          </a:xfrm>
          <a:prstGeom prst="rect">
            <a:avLst/>
          </a:prstGeom>
        </p:spPr>
        <p:txBody>
          <a:bodyPr vert="horz" lIns="91440" tIns="45720" rIns="91440" bIns="45720" rtlCol="0">
            <a:normAutofit/>
          </a:bodyPr>
          <a:lstStyle>
            <a:lvl1pPr marL="365760" indent="-365760" algn="l" defTabSz="914400" rtl="0" eaLnBrk="1" latinLnBrk="0" hangingPunct="1">
              <a:spcBef>
                <a:spcPct val="20000"/>
              </a:spcBef>
              <a:buClr>
                <a:schemeClr val="accent1"/>
              </a:buClr>
              <a:buFont typeface="Wingdings" pitchFamily="2" charset="2"/>
              <a:buChar char=""/>
              <a:defRPr kumimoji="1" sz="4000" kern="1200">
                <a:solidFill>
                  <a:schemeClr val="bg1"/>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kumimoji="1" sz="2200" kern="1200">
                <a:solidFill>
                  <a:schemeClr val="bg1"/>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kumimoji="1" sz="2000" kern="1200">
                <a:solidFill>
                  <a:schemeClr val="bg1"/>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kumimoji="1" sz="1800" kern="1200">
                <a:solidFill>
                  <a:schemeClr val="bg1"/>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kumimoji="1" sz="1600" kern="1200">
                <a:solidFill>
                  <a:schemeClr val="bg1"/>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9pPr>
          </a:lstStyle>
          <a:p>
            <a:r>
              <a:rPr lang="ja-JP" altLang="en-US" dirty="0"/>
              <a:t>右の箱は？</a:t>
            </a:r>
            <a:endParaRPr lang="en-US" altLang="ja-JP" dirty="0"/>
          </a:p>
        </p:txBody>
      </p:sp>
      <p:sp>
        <p:nvSpPr>
          <p:cNvPr id="15" name="コンテンツ プレースホルダー 3"/>
          <p:cNvSpPr txBox="1">
            <a:spLocks/>
          </p:cNvSpPr>
          <p:nvPr/>
        </p:nvSpPr>
        <p:spPr>
          <a:xfrm>
            <a:off x="6804248" y="3068960"/>
            <a:ext cx="1872208" cy="900100"/>
          </a:xfrm>
          <a:prstGeom prst="rect">
            <a:avLst/>
          </a:prstGeom>
        </p:spPr>
        <p:txBody>
          <a:bodyPr vert="horz" lIns="91440" tIns="45720" rIns="91440" bIns="45720" rtlCol="0">
            <a:normAutofit fontScale="62500" lnSpcReduction="20000"/>
          </a:bodyPr>
          <a:lstStyle>
            <a:lvl1pPr marL="365760" indent="-365760" algn="l" defTabSz="914400" rtl="0" eaLnBrk="1" latinLnBrk="0" hangingPunct="1">
              <a:spcBef>
                <a:spcPct val="20000"/>
              </a:spcBef>
              <a:buClr>
                <a:schemeClr val="accent1"/>
              </a:buClr>
              <a:buFont typeface="Wingdings" pitchFamily="2" charset="2"/>
              <a:buChar char=""/>
              <a:defRPr kumimoji="1" sz="4000" kern="1200">
                <a:solidFill>
                  <a:srgbClr val="FFFF00"/>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kumimoji="1" sz="2200" kern="1200">
                <a:solidFill>
                  <a:srgbClr val="FFFF00"/>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kumimoji="1" sz="2000" kern="1200">
                <a:solidFill>
                  <a:srgbClr val="FFFF00"/>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kumimoji="1" sz="1800" kern="1200">
                <a:solidFill>
                  <a:schemeClr val="bg1"/>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kumimoji="1" sz="1600" kern="1200">
                <a:solidFill>
                  <a:schemeClr val="bg1"/>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9pPr>
          </a:lstStyle>
          <a:p>
            <a:pPr marL="0" indent="0">
              <a:buFont typeface="Wingdings" pitchFamily="2" charset="2"/>
              <a:buNone/>
            </a:pPr>
            <a:r>
              <a:rPr lang="ja-JP" altLang="en-US" dirty="0"/>
              <a:t>・借入金</a:t>
            </a:r>
            <a:endParaRPr lang="en-US" altLang="ja-JP" dirty="0"/>
          </a:p>
          <a:p>
            <a:pPr marL="0" indent="0">
              <a:buFont typeface="Wingdings" pitchFamily="2" charset="2"/>
              <a:buNone/>
            </a:pPr>
            <a:r>
              <a:rPr lang="ja-JP" altLang="en-US" dirty="0"/>
              <a:t>・仕入債務</a:t>
            </a:r>
            <a:endParaRPr lang="en-US" altLang="ja-JP" dirty="0"/>
          </a:p>
          <a:p>
            <a:pPr marL="0" indent="0">
              <a:buFont typeface="Wingdings" pitchFamily="2" charset="2"/>
              <a:buNone/>
            </a:pPr>
            <a:endParaRPr lang="en-US" altLang="ja-JP" dirty="0"/>
          </a:p>
        </p:txBody>
      </p:sp>
      <p:sp>
        <p:nvSpPr>
          <p:cNvPr id="16" name="コンテンツ プレースホルダー 3"/>
          <p:cNvSpPr txBox="1">
            <a:spLocks/>
          </p:cNvSpPr>
          <p:nvPr/>
        </p:nvSpPr>
        <p:spPr>
          <a:xfrm>
            <a:off x="6804248" y="4077072"/>
            <a:ext cx="2160240" cy="756084"/>
          </a:xfrm>
          <a:prstGeom prst="rect">
            <a:avLst/>
          </a:prstGeom>
        </p:spPr>
        <p:txBody>
          <a:bodyPr vert="horz" lIns="91440" tIns="45720" rIns="91440" bIns="45720" rtlCol="0">
            <a:noAutofit/>
          </a:bodyPr>
          <a:lstStyle>
            <a:lvl1pPr marL="365760" indent="-365760" algn="l" defTabSz="914400" rtl="0" eaLnBrk="1" latinLnBrk="0" hangingPunct="1">
              <a:spcBef>
                <a:spcPct val="20000"/>
              </a:spcBef>
              <a:buClr>
                <a:schemeClr val="accent1"/>
              </a:buClr>
              <a:buFont typeface="Wingdings" pitchFamily="2" charset="2"/>
              <a:buChar char=""/>
              <a:defRPr kumimoji="1" sz="4000" kern="1200">
                <a:solidFill>
                  <a:srgbClr val="FFFF00"/>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kumimoji="1" sz="2200" kern="1200">
                <a:solidFill>
                  <a:srgbClr val="FFFF00"/>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kumimoji="1" sz="2000" kern="1200">
                <a:solidFill>
                  <a:srgbClr val="FFFF00"/>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kumimoji="1" sz="1800" kern="1200">
                <a:solidFill>
                  <a:schemeClr val="bg1"/>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kumimoji="1" sz="1600" kern="1200">
                <a:solidFill>
                  <a:schemeClr val="bg1"/>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9pPr>
          </a:lstStyle>
          <a:p>
            <a:pPr marL="0" indent="0">
              <a:buFont typeface="Wingdings" pitchFamily="2" charset="2"/>
              <a:buNone/>
            </a:pPr>
            <a:r>
              <a:rPr lang="ja-JP" altLang="en-US" sz="2500" dirty="0"/>
              <a:t>・資本金</a:t>
            </a:r>
            <a:endParaRPr lang="en-US" altLang="ja-JP" sz="2500" dirty="0"/>
          </a:p>
          <a:p>
            <a:pPr marL="0" indent="0">
              <a:buFont typeface="Wingdings" pitchFamily="2" charset="2"/>
              <a:buNone/>
            </a:pPr>
            <a:r>
              <a:rPr lang="ja-JP" altLang="en-US" sz="2500" dirty="0"/>
              <a:t>・利益剰余金</a:t>
            </a:r>
            <a:endParaRPr lang="en-US" altLang="ja-JP" sz="2500" dirty="0"/>
          </a:p>
        </p:txBody>
      </p:sp>
    </p:spTree>
    <p:extLst>
      <p:ext uri="{BB962C8B-B14F-4D97-AF65-F5344CB8AC3E}">
        <p14:creationId xmlns:p14="http://schemas.microsoft.com/office/powerpoint/2010/main" val="2158079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barn(inVertical)">
                                      <p:cBhvr>
                                        <p:cTn id="17" dur="500"/>
                                        <p:tgtEl>
                                          <p:spTgt spid="1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0">
                                            <p:txEl>
                                              <p:pRg st="1" end="1"/>
                                            </p:txEl>
                                          </p:spTgt>
                                        </p:tgtEl>
                                        <p:attrNameLst>
                                          <p:attrName>style.visibility</p:attrName>
                                        </p:attrNameLst>
                                      </p:cBhvr>
                                      <p:to>
                                        <p:strVal val="visible"/>
                                      </p:to>
                                    </p:set>
                                    <p:animEffect transition="in" filter="barn(inVertical)">
                                      <p:cBhvr>
                                        <p:cTn id="22" dur="500"/>
                                        <p:tgtEl>
                                          <p:spTgt spid="10">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3">
                                            <p:txEl>
                                              <p:pRg st="0" end="0"/>
                                            </p:txEl>
                                          </p:spTgt>
                                        </p:tgtEl>
                                        <p:attrNameLst>
                                          <p:attrName>style.visibility</p:attrName>
                                        </p:attrNameLst>
                                      </p:cBhvr>
                                      <p:to>
                                        <p:strVal val="visible"/>
                                      </p:to>
                                    </p:set>
                                    <p:animEffect transition="in" filter="barn(inVertical)">
                                      <p:cBhvr>
                                        <p:cTn id="27" dur="500"/>
                                        <p:tgtEl>
                                          <p:spTgt spid="1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3">
                                            <p:txEl>
                                              <p:pRg st="1" end="1"/>
                                            </p:txEl>
                                          </p:spTgt>
                                        </p:tgtEl>
                                        <p:attrNameLst>
                                          <p:attrName>style.visibility</p:attrName>
                                        </p:attrNameLst>
                                      </p:cBhvr>
                                      <p:to>
                                        <p:strVal val="visible"/>
                                      </p:to>
                                    </p:set>
                                    <p:animEffect transition="in" filter="barn(inVertical)">
                                      <p:cBhvr>
                                        <p:cTn id="32" dur="500"/>
                                        <p:tgtEl>
                                          <p:spTgt spid="13">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3">
                                            <p:txEl>
                                              <p:pRg st="2" end="2"/>
                                            </p:txEl>
                                          </p:spTgt>
                                        </p:tgtEl>
                                        <p:attrNameLst>
                                          <p:attrName>style.visibility</p:attrName>
                                        </p:attrNameLst>
                                      </p:cBhvr>
                                      <p:to>
                                        <p:strVal val="visible"/>
                                      </p:to>
                                    </p:set>
                                    <p:animEffect transition="in" filter="barn(inVertical)">
                                      <p:cBhvr>
                                        <p:cTn id="37" dur="500"/>
                                        <p:tgtEl>
                                          <p:spTgt spid="1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3">
                                            <p:txEl>
                                              <p:pRg st="3" end="3"/>
                                            </p:txEl>
                                          </p:spTgt>
                                        </p:tgtEl>
                                        <p:attrNameLst>
                                          <p:attrName>style.visibility</p:attrName>
                                        </p:attrNameLst>
                                      </p:cBhvr>
                                      <p:to>
                                        <p:strVal val="visible"/>
                                      </p:to>
                                    </p:set>
                                    <p:animEffect transition="in" filter="barn(inVertical)">
                                      <p:cBhvr>
                                        <p:cTn id="42" dur="500"/>
                                        <p:tgtEl>
                                          <p:spTgt spid="1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5">
                                            <p:txEl>
                                              <p:pRg st="0" end="0"/>
                                            </p:txEl>
                                          </p:spTgt>
                                        </p:tgtEl>
                                        <p:attrNameLst>
                                          <p:attrName>style.visibility</p:attrName>
                                        </p:attrNameLst>
                                      </p:cBhvr>
                                      <p:to>
                                        <p:strVal val="visible"/>
                                      </p:to>
                                    </p:set>
                                    <p:animEffect transition="in" filter="barn(inVertical)">
                                      <p:cBhvr>
                                        <p:cTn id="47" dur="500"/>
                                        <p:tgtEl>
                                          <p:spTgt spid="15">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5">
                                            <p:txEl>
                                              <p:pRg st="1" end="1"/>
                                            </p:txEl>
                                          </p:spTgt>
                                        </p:tgtEl>
                                        <p:attrNameLst>
                                          <p:attrName>style.visibility</p:attrName>
                                        </p:attrNameLst>
                                      </p:cBhvr>
                                      <p:to>
                                        <p:strVal val="visible"/>
                                      </p:to>
                                    </p:set>
                                    <p:animEffect transition="in" filter="barn(inVertical)">
                                      <p:cBhvr>
                                        <p:cTn id="52" dur="500"/>
                                        <p:tgtEl>
                                          <p:spTgt spid="15">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16">
                                            <p:txEl>
                                              <p:pRg st="0" end="0"/>
                                            </p:txEl>
                                          </p:spTgt>
                                        </p:tgtEl>
                                        <p:attrNameLst>
                                          <p:attrName>style.visibility</p:attrName>
                                        </p:attrNameLst>
                                      </p:cBhvr>
                                      <p:to>
                                        <p:strVal val="visible"/>
                                      </p:to>
                                    </p:set>
                                    <p:animEffect transition="in" filter="barn(inVertical)">
                                      <p:cBhvr>
                                        <p:cTn id="57" dur="500"/>
                                        <p:tgtEl>
                                          <p:spTgt spid="16">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16">
                                            <p:txEl>
                                              <p:pRg st="1" end="1"/>
                                            </p:txEl>
                                          </p:spTgt>
                                        </p:tgtEl>
                                        <p:attrNameLst>
                                          <p:attrName>style.visibility</p:attrName>
                                        </p:attrNameLst>
                                      </p:cBhvr>
                                      <p:to>
                                        <p:strVal val="visible"/>
                                      </p:to>
                                    </p:set>
                                    <p:animEffect transition="in" filter="barn(inVertical)">
                                      <p:cBhvr>
                                        <p:cTn id="62" dur="500"/>
                                        <p:tgtEl>
                                          <p:spTgt spid="1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10" grpId="0" build="p"/>
      <p:bldP spid="13" grpId="0" build="p"/>
      <p:bldP spid="15" grpId="0" build="p"/>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95537" y="2248347"/>
            <a:ext cx="8280919" cy="748605"/>
          </a:xfrm>
        </p:spPr>
        <p:txBody>
          <a:bodyPr>
            <a:normAutofit/>
          </a:bodyPr>
          <a:lstStyle/>
          <a:p>
            <a:pPr algn="ctr"/>
            <a:r>
              <a:rPr lang="ja-JP" altLang="en-US" dirty="0"/>
              <a:t>安全性がわかる＝自己資本率</a:t>
            </a:r>
            <a:endParaRPr lang="en-US" altLang="ja-JP" dirty="0"/>
          </a:p>
        </p:txBody>
      </p:sp>
      <p:sp>
        <p:nvSpPr>
          <p:cNvPr id="3" name="タイトル 2"/>
          <p:cNvSpPr>
            <a:spLocks noGrp="1"/>
          </p:cNvSpPr>
          <p:nvPr>
            <p:ph type="title"/>
          </p:nvPr>
        </p:nvSpPr>
        <p:spPr>
          <a:xfrm>
            <a:off x="683568" y="476672"/>
            <a:ext cx="7756263" cy="1274668"/>
          </a:xfrm>
        </p:spPr>
        <p:txBody>
          <a:bodyPr/>
          <a:lstStyle/>
          <a:p>
            <a:r>
              <a:rPr lang="ja-JP" altLang="en-US" dirty="0"/>
              <a:t>右の箱でわかる事</a:t>
            </a:r>
            <a:endParaRPr lang="en-US" altLang="ja-JP" dirty="0"/>
          </a:p>
        </p:txBody>
      </p:sp>
      <p:sp>
        <p:nvSpPr>
          <p:cNvPr id="4" name="コンテンツ プレースホルダー 3"/>
          <p:cNvSpPr>
            <a:spLocks noGrp="1"/>
          </p:cNvSpPr>
          <p:nvPr>
            <p:ph idx="13"/>
          </p:nvPr>
        </p:nvSpPr>
        <p:spPr>
          <a:xfrm>
            <a:off x="395537" y="5241940"/>
            <a:ext cx="3024335" cy="1211396"/>
          </a:xfrm>
        </p:spPr>
        <p:txBody>
          <a:bodyPr>
            <a:normAutofit fontScale="92500" lnSpcReduction="10000"/>
          </a:bodyPr>
          <a:lstStyle/>
          <a:p>
            <a:pPr marL="0" indent="0" algn="ctr">
              <a:buNone/>
            </a:pPr>
            <a:r>
              <a:rPr lang="ja-JP" altLang="en-US" sz="3100" dirty="0"/>
              <a:t>自己資本比率</a:t>
            </a:r>
            <a:endParaRPr lang="en-US" altLang="ja-JP" sz="3100" dirty="0"/>
          </a:p>
          <a:p>
            <a:pPr marL="0" indent="0" algn="ctr">
              <a:buNone/>
            </a:pPr>
            <a:r>
              <a:rPr kumimoji="1" lang="en-US" altLang="ja-JP" sz="4700" dirty="0">
                <a:solidFill>
                  <a:srgbClr val="FFFF00"/>
                </a:solidFill>
              </a:rPr>
              <a:t>70</a:t>
            </a:r>
            <a:r>
              <a:rPr kumimoji="1" lang="ja-JP" altLang="en-US" sz="4700" dirty="0">
                <a:solidFill>
                  <a:srgbClr val="FFFF00"/>
                </a:solidFill>
              </a:rPr>
              <a:t>％</a:t>
            </a:r>
            <a:endParaRPr kumimoji="1" lang="en-US" altLang="ja-JP" sz="4700" dirty="0">
              <a:solidFill>
                <a:srgbClr val="FFFF00"/>
              </a:solidFill>
            </a:endParaRPr>
          </a:p>
          <a:p>
            <a:pPr marL="0" indent="0" algn="ctr">
              <a:buNone/>
            </a:pPr>
            <a:endParaRPr kumimoji="1" lang="ja-JP" altLang="en-US" dirty="0">
              <a:solidFill>
                <a:srgbClr val="FFFF00"/>
              </a:solidFill>
            </a:endParaRPr>
          </a:p>
        </p:txBody>
      </p:sp>
      <p:grpSp>
        <p:nvGrpSpPr>
          <p:cNvPr id="20" name="グループ化 19"/>
          <p:cNvGrpSpPr/>
          <p:nvPr/>
        </p:nvGrpSpPr>
        <p:grpSpPr>
          <a:xfrm>
            <a:off x="683568" y="3198838"/>
            <a:ext cx="2448272" cy="1800200"/>
            <a:chOff x="467544" y="3198838"/>
            <a:chExt cx="2448272" cy="1800200"/>
          </a:xfrm>
        </p:grpSpPr>
        <p:sp>
          <p:nvSpPr>
            <p:cNvPr id="6" name="正方形/長方形 5"/>
            <p:cNvSpPr/>
            <p:nvPr/>
          </p:nvSpPr>
          <p:spPr>
            <a:xfrm>
              <a:off x="467544" y="3198838"/>
              <a:ext cx="1224136" cy="18002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bg1"/>
                  </a:solidFill>
                </a:rPr>
                <a:t>資産</a:t>
              </a:r>
            </a:p>
          </p:txBody>
        </p:sp>
        <p:sp>
          <p:nvSpPr>
            <p:cNvPr id="8" name="正方形/長方形 7"/>
            <p:cNvSpPr/>
            <p:nvPr/>
          </p:nvSpPr>
          <p:spPr>
            <a:xfrm>
              <a:off x="1691680" y="3198838"/>
              <a:ext cx="1224136" cy="9001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bg1"/>
                  </a:solidFill>
                </a:rPr>
                <a:t>負債</a:t>
              </a:r>
            </a:p>
          </p:txBody>
        </p:sp>
        <p:sp>
          <p:nvSpPr>
            <p:cNvPr id="9" name="正方形/長方形 8"/>
            <p:cNvSpPr/>
            <p:nvPr/>
          </p:nvSpPr>
          <p:spPr>
            <a:xfrm>
              <a:off x="1691680" y="3951058"/>
              <a:ext cx="1224136" cy="104798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bg1"/>
                  </a:solidFill>
                </a:rPr>
                <a:t>純資産</a:t>
              </a:r>
              <a:endParaRPr kumimoji="1" lang="ja-JP" altLang="en-US" sz="2800" dirty="0">
                <a:solidFill>
                  <a:schemeClr val="bg1"/>
                </a:solidFill>
              </a:endParaRPr>
            </a:p>
          </p:txBody>
        </p:sp>
      </p:grpSp>
      <p:grpSp>
        <p:nvGrpSpPr>
          <p:cNvPr id="22" name="グループ化 21"/>
          <p:cNvGrpSpPr/>
          <p:nvPr/>
        </p:nvGrpSpPr>
        <p:grpSpPr>
          <a:xfrm>
            <a:off x="5868144" y="3275983"/>
            <a:ext cx="2448272" cy="1800200"/>
            <a:chOff x="5868144" y="3275983"/>
            <a:chExt cx="2448272" cy="1800200"/>
          </a:xfrm>
        </p:grpSpPr>
        <p:sp>
          <p:nvSpPr>
            <p:cNvPr id="13" name="正方形/長方形 12"/>
            <p:cNvSpPr/>
            <p:nvPr/>
          </p:nvSpPr>
          <p:spPr>
            <a:xfrm>
              <a:off x="5868144" y="3275983"/>
              <a:ext cx="1224136" cy="18002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bg1"/>
                  </a:solidFill>
                </a:rPr>
                <a:t>資産</a:t>
              </a:r>
            </a:p>
          </p:txBody>
        </p:sp>
        <p:sp>
          <p:nvSpPr>
            <p:cNvPr id="14" name="正方形/長方形 13"/>
            <p:cNvSpPr/>
            <p:nvPr/>
          </p:nvSpPr>
          <p:spPr>
            <a:xfrm>
              <a:off x="7092280" y="3275983"/>
              <a:ext cx="1224136" cy="135015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bg1"/>
                  </a:solidFill>
                </a:rPr>
                <a:t>負債</a:t>
              </a:r>
            </a:p>
          </p:txBody>
        </p:sp>
        <p:sp>
          <p:nvSpPr>
            <p:cNvPr id="15" name="正方形/長方形 14"/>
            <p:cNvSpPr/>
            <p:nvPr/>
          </p:nvSpPr>
          <p:spPr>
            <a:xfrm>
              <a:off x="7092280" y="4626133"/>
              <a:ext cx="1224136" cy="45005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bg1"/>
                  </a:solidFill>
                </a:rPr>
                <a:t>純資産</a:t>
              </a:r>
              <a:endParaRPr kumimoji="1" lang="ja-JP" altLang="en-US" sz="2400" dirty="0">
                <a:solidFill>
                  <a:schemeClr val="bg1"/>
                </a:solidFill>
              </a:endParaRPr>
            </a:p>
          </p:txBody>
        </p:sp>
      </p:grpSp>
      <p:sp>
        <p:nvSpPr>
          <p:cNvPr id="16" name="コンテンツ プレースホルダー 1"/>
          <p:cNvSpPr txBox="1">
            <a:spLocks/>
          </p:cNvSpPr>
          <p:nvPr/>
        </p:nvSpPr>
        <p:spPr>
          <a:xfrm>
            <a:off x="5724128" y="2132856"/>
            <a:ext cx="2952328" cy="936103"/>
          </a:xfrm>
          <a:prstGeom prst="rect">
            <a:avLst/>
          </a:prstGeom>
        </p:spPr>
        <p:txBody>
          <a:bodyPr vert="horz" lIns="91440" tIns="45720" rIns="91440" bIns="45720" rtlCol="0">
            <a:normAutofit/>
          </a:bodyPr>
          <a:lstStyle>
            <a:lvl1pPr marL="365760" indent="-365760" algn="l" defTabSz="914400" rtl="0" eaLnBrk="1" latinLnBrk="0" hangingPunct="1">
              <a:spcBef>
                <a:spcPct val="20000"/>
              </a:spcBef>
              <a:buClr>
                <a:schemeClr val="accent1"/>
              </a:buClr>
              <a:buFont typeface="Wingdings" pitchFamily="2" charset="2"/>
              <a:buChar char=""/>
              <a:defRPr kumimoji="1" sz="4000" kern="1200">
                <a:solidFill>
                  <a:schemeClr val="bg1"/>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kumimoji="1" sz="2200" kern="1200">
                <a:solidFill>
                  <a:schemeClr val="bg1"/>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kumimoji="1" sz="2000" kern="1200">
                <a:solidFill>
                  <a:schemeClr val="bg1"/>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kumimoji="1" sz="1800" kern="1200">
                <a:solidFill>
                  <a:schemeClr val="bg1"/>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kumimoji="1" sz="1600" kern="1200">
                <a:solidFill>
                  <a:schemeClr val="bg1"/>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9pPr>
          </a:lstStyle>
          <a:p>
            <a:pPr marL="0" indent="0" algn="ctr">
              <a:buNone/>
            </a:pPr>
            <a:endParaRPr lang="en-US" altLang="ja-JP" dirty="0"/>
          </a:p>
        </p:txBody>
      </p:sp>
      <p:sp>
        <p:nvSpPr>
          <p:cNvPr id="17" name="コンテンツ プレースホルダー 1"/>
          <p:cNvSpPr txBox="1">
            <a:spLocks/>
          </p:cNvSpPr>
          <p:nvPr/>
        </p:nvSpPr>
        <p:spPr>
          <a:xfrm>
            <a:off x="3419872" y="3576755"/>
            <a:ext cx="2124235" cy="1211396"/>
          </a:xfrm>
          <a:prstGeom prst="rect">
            <a:avLst/>
          </a:prstGeom>
        </p:spPr>
        <p:txBody>
          <a:bodyPr vert="horz" lIns="91440" tIns="45720" rIns="91440" bIns="45720" rtlCol="0">
            <a:normAutofit fontScale="62500" lnSpcReduction="20000"/>
          </a:bodyPr>
          <a:lstStyle>
            <a:lvl1pPr marL="365760" indent="-365760" algn="l" defTabSz="914400" rtl="0" eaLnBrk="1" latinLnBrk="0" hangingPunct="1">
              <a:spcBef>
                <a:spcPct val="20000"/>
              </a:spcBef>
              <a:buClr>
                <a:schemeClr val="accent1"/>
              </a:buClr>
              <a:buFont typeface="Wingdings" pitchFamily="2" charset="2"/>
              <a:buChar char=""/>
              <a:defRPr kumimoji="1" sz="4000" kern="1200">
                <a:solidFill>
                  <a:schemeClr val="bg1"/>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kumimoji="1" sz="2200" kern="1200">
                <a:solidFill>
                  <a:schemeClr val="bg1"/>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kumimoji="1" sz="2000" kern="1200">
                <a:solidFill>
                  <a:schemeClr val="bg1"/>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kumimoji="1" sz="1800" kern="1200">
                <a:solidFill>
                  <a:schemeClr val="bg1"/>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kumimoji="1" sz="1600" kern="1200">
                <a:solidFill>
                  <a:schemeClr val="bg1"/>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9pPr>
          </a:lstStyle>
          <a:p>
            <a:pPr marL="0" indent="0" algn="ctr">
              <a:buNone/>
            </a:pPr>
            <a:r>
              <a:rPr lang="ja-JP" altLang="en-US" dirty="0"/>
              <a:t>純資産</a:t>
            </a:r>
            <a:endParaRPr lang="en-US" altLang="ja-JP" dirty="0"/>
          </a:p>
          <a:p>
            <a:pPr marL="0" indent="0" algn="ctr">
              <a:buNone/>
            </a:pPr>
            <a:endParaRPr lang="en-US" altLang="ja-JP" dirty="0"/>
          </a:p>
          <a:p>
            <a:pPr marL="0" indent="0" algn="ctr">
              <a:buNone/>
            </a:pPr>
            <a:r>
              <a:rPr lang="ja-JP" altLang="en-US" dirty="0"/>
              <a:t>純資産</a:t>
            </a:r>
            <a:r>
              <a:rPr lang="en-US" altLang="ja-JP" dirty="0"/>
              <a:t>+</a:t>
            </a:r>
            <a:r>
              <a:rPr lang="ja-JP" altLang="en-US" dirty="0"/>
              <a:t>負債</a:t>
            </a:r>
            <a:endParaRPr lang="en-US" altLang="ja-JP" dirty="0"/>
          </a:p>
        </p:txBody>
      </p:sp>
      <p:cxnSp>
        <p:nvCxnSpPr>
          <p:cNvPr id="19" name="直線コネクタ 18"/>
          <p:cNvCxnSpPr/>
          <p:nvPr/>
        </p:nvCxnSpPr>
        <p:spPr>
          <a:xfrm>
            <a:off x="3635896" y="4098938"/>
            <a:ext cx="1656184"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コンテンツ プレースホルダー 3"/>
          <p:cNvSpPr txBox="1">
            <a:spLocks/>
          </p:cNvSpPr>
          <p:nvPr/>
        </p:nvSpPr>
        <p:spPr>
          <a:xfrm>
            <a:off x="5508105" y="5205936"/>
            <a:ext cx="3024335" cy="1247400"/>
          </a:xfrm>
          <a:prstGeom prst="rect">
            <a:avLst/>
          </a:prstGeom>
        </p:spPr>
        <p:txBody>
          <a:bodyPr vert="horz" lIns="91440" tIns="45720" rIns="91440" bIns="45720" rtlCol="0">
            <a:normAutofit fontScale="92500" lnSpcReduction="10000"/>
          </a:bodyPr>
          <a:lstStyle>
            <a:lvl1pPr marL="365760" indent="-365760" algn="l" defTabSz="914400" rtl="0" eaLnBrk="1" latinLnBrk="0" hangingPunct="1">
              <a:spcBef>
                <a:spcPct val="20000"/>
              </a:spcBef>
              <a:buClr>
                <a:schemeClr val="accent1"/>
              </a:buClr>
              <a:buFont typeface="Wingdings" pitchFamily="2" charset="2"/>
              <a:buChar char=""/>
              <a:defRPr kumimoji="1" sz="4000" kern="1200">
                <a:solidFill>
                  <a:srgbClr val="FFFF00"/>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kumimoji="1" sz="2200" kern="1200">
                <a:solidFill>
                  <a:srgbClr val="FFFF00"/>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kumimoji="1" sz="2000" kern="1200">
                <a:solidFill>
                  <a:srgbClr val="FFFF00"/>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kumimoji="1" sz="1800" kern="1200">
                <a:solidFill>
                  <a:schemeClr val="bg1"/>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kumimoji="1" sz="1600" kern="1200">
                <a:solidFill>
                  <a:schemeClr val="bg1"/>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9pPr>
          </a:lstStyle>
          <a:p>
            <a:pPr marL="0" indent="0" algn="ctr">
              <a:buFont typeface="Wingdings" pitchFamily="2" charset="2"/>
              <a:buNone/>
            </a:pPr>
            <a:r>
              <a:rPr lang="ja-JP" altLang="en-US" sz="3100" dirty="0"/>
              <a:t>自己資本比率</a:t>
            </a:r>
            <a:endParaRPr lang="en-US" altLang="ja-JP" sz="3100" dirty="0"/>
          </a:p>
          <a:p>
            <a:pPr marL="0" indent="0" algn="ctr">
              <a:buFont typeface="Wingdings" pitchFamily="2" charset="2"/>
              <a:buNone/>
            </a:pPr>
            <a:r>
              <a:rPr lang="en-US" altLang="ja-JP" sz="4700" dirty="0"/>
              <a:t>20</a:t>
            </a:r>
            <a:r>
              <a:rPr lang="ja-JP" altLang="en-US" sz="4700" dirty="0"/>
              <a:t>％</a:t>
            </a:r>
            <a:endParaRPr lang="en-US" altLang="ja-JP" sz="4700" dirty="0"/>
          </a:p>
          <a:p>
            <a:pPr marL="0" indent="0" algn="ctr">
              <a:buFont typeface="Wingdings" pitchFamily="2" charset="2"/>
              <a:buNone/>
            </a:pPr>
            <a:endParaRPr lang="ja-JP" altLang="en-US" dirty="0"/>
          </a:p>
        </p:txBody>
      </p:sp>
    </p:spTree>
    <p:extLst>
      <p:ext uri="{BB962C8B-B14F-4D97-AF65-F5344CB8AC3E}">
        <p14:creationId xmlns:p14="http://schemas.microsoft.com/office/powerpoint/2010/main" val="2494333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1">
                                            <p:txEl>
                                              <p:pRg st="0" end="0"/>
                                            </p:txEl>
                                          </p:spTgt>
                                        </p:tgtEl>
                                        <p:attrNameLst>
                                          <p:attrName>style.visibility</p:attrName>
                                        </p:attrNameLst>
                                      </p:cBhvr>
                                      <p:to>
                                        <p:strVal val="visible"/>
                                      </p:to>
                                    </p:set>
                                    <p:animEffect transition="in" filter="barn(inVertical)">
                                      <p:cBhvr>
                                        <p:cTn id="17" dur="500"/>
                                        <p:tgtEl>
                                          <p:spTgt spid="2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1">
                                            <p:txEl>
                                              <p:pRg st="1" end="1"/>
                                            </p:txEl>
                                          </p:spTgt>
                                        </p:tgtEl>
                                        <p:attrNameLst>
                                          <p:attrName>style.visibility</p:attrName>
                                        </p:attrNameLst>
                                      </p:cBhvr>
                                      <p:to>
                                        <p:strVal val="visible"/>
                                      </p:to>
                                    </p:set>
                                    <p:animEffect transition="in" filter="barn(inVertical)">
                                      <p:cBhvr>
                                        <p:cTn id="22" dur="500"/>
                                        <p:tgtEl>
                                          <p:spTgt spid="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2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下矢印 9"/>
          <p:cNvSpPr/>
          <p:nvPr/>
        </p:nvSpPr>
        <p:spPr>
          <a:xfrm>
            <a:off x="4342484" y="3854047"/>
            <a:ext cx="3368697" cy="1092186"/>
          </a:xfrm>
          <a:prstGeom prst="downArrow">
            <a:avLst>
              <a:gd name="adj1" fmla="val 70867"/>
              <a:gd name="adj2" fmla="val 50000"/>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タイトル 2"/>
          <p:cNvSpPr>
            <a:spLocks noGrp="1"/>
          </p:cNvSpPr>
          <p:nvPr>
            <p:ph type="title"/>
          </p:nvPr>
        </p:nvSpPr>
        <p:spPr>
          <a:xfrm>
            <a:off x="683568" y="476672"/>
            <a:ext cx="7756263" cy="1274668"/>
          </a:xfrm>
        </p:spPr>
        <p:txBody>
          <a:bodyPr/>
          <a:lstStyle/>
          <a:p>
            <a:r>
              <a:rPr lang="ja-JP" altLang="en-US" dirty="0"/>
              <a:t>負債が増え続けると？</a:t>
            </a:r>
            <a:endParaRPr lang="en-US" altLang="ja-JP" dirty="0"/>
          </a:p>
        </p:txBody>
      </p:sp>
      <p:grpSp>
        <p:nvGrpSpPr>
          <p:cNvPr id="7" name="グループ化 6"/>
          <p:cNvGrpSpPr/>
          <p:nvPr/>
        </p:nvGrpSpPr>
        <p:grpSpPr>
          <a:xfrm>
            <a:off x="938485" y="2790598"/>
            <a:ext cx="2852237" cy="2097233"/>
            <a:chOff x="971600" y="3275983"/>
            <a:chExt cx="2448272" cy="1800200"/>
          </a:xfrm>
        </p:grpSpPr>
        <p:sp>
          <p:nvSpPr>
            <p:cNvPr id="13" name="正方形/長方形 12"/>
            <p:cNvSpPr/>
            <p:nvPr/>
          </p:nvSpPr>
          <p:spPr>
            <a:xfrm>
              <a:off x="971600" y="3275983"/>
              <a:ext cx="1224136" cy="18002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bg1"/>
                  </a:solidFill>
                </a:rPr>
                <a:t>資産</a:t>
              </a:r>
            </a:p>
          </p:txBody>
        </p:sp>
        <p:sp>
          <p:nvSpPr>
            <p:cNvPr id="14" name="正方形/長方形 13"/>
            <p:cNvSpPr/>
            <p:nvPr/>
          </p:nvSpPr>
          <p:spPr>
            <a:xfrm>
              <a:off x="2195736" y="3275983"/>
              <a:ext cx="1224136" cy="18002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bg1"/>
                  </a:solidFill>
                </a:rPr>
                <a:t>負債</a:t>
              </a:r>
            </a:p>
          </p:txBody>
        </p:sp>
        <p:sp>
          <p:nvSpPr>
            <p:cNvPr id="15" name="正方形/長方形 14"/>
            <p:cNvSpPr/>
            <p:nvPr/>
          </p:nvSpPr>
          <p:spPr>
            <a:xfrm>
              <a:off x="971600" y="4509120"/>
              <a:ext cx="1224136" cy="56706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bg1"/>
                  </a:solidFill>
                </a:rPr>
                <a:t>債務超過</a:t>
              </a:r>
            </a:p>
          </p:txBody>
        </p:sp>
      </p:grpSp>
      <p:sp>
        <p:nvSpPr>
          <p:cNvPr id="16" name="コンテンツ プレースホルダー 1"/>
          <p:cNvSpPr txBox="1">
            <a:spLocks/>
          </p:cNvSpPr>
          <p:nvPr/>
        </p:nvSpPr>
        <p:spPr>
          <a:xfrm>
            <a:off x="5724128" y="2132856"/>
            <a:ext cx="2952328" cy="936103"/>
          </a:xfrm>
          <a:prstGeom prst="rect">
            <a:avLst/>
          </a:prstGeom>
        </p:spPr>
        <p:txBody>
          <a:bodyPr vert="horz" lIns="91440" tIns="45720" rIns="91440" bIns="45720" rtlCol="0">
            <a:normAutofit/>
          </a:bodyPr>
          <a:lstStyle>
            <a:lvl1pPr marL="365760" indent="-365760" algn="l" defTabSz="914400" rtl="0" eaLnBrk="1" latinLnBrk="0" hangingPunct="1">
              <a:spcBef>
                <a:spcPct val="20000"/>
              </a:spcBef>
              <a:buClr>
                <a:schemeClr val="accent1"/>
              </a:buClr>
              <a:buFont typeface="Wingdings" pitchFamily="2" charset="2"/>
              <a:buChar char=""/>
              <a:defRPr kumimoji="1" sz="4000" kern="1200">
                <a:solidFill>
                  <a:schemeClr val="bg1"/>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kumimoji="1" sz="2200" kern="1200">
                <a:solidFill>
                  <a:schemeClr val="bg1"/>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kumimoji="1" sz="2000" kern="1200">
                <a:solidFill>
                  <a:schemeClr val="bg1"/>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kumimoji="1" sz="1800" kern="1200">
                <a:solidFill>
                  <a:schemeClr val="bg1"/>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kumimoji="1" sz="1600" kern="1200">
                <a:solidFill>
                  <a:schemeClr val="bg1"/>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9pPr>
          </a:lstStyle>
          <a:p>
            <a:pPr marL="0" indent="0" algn="ctr">
              <a:buNone/>
            </a:pPr>
            <a:endParaRPr lang="en-US" altLang="ja-JP" dirty="0"/>
          </a:p>
        </p:txBody>
      </p:sp>
      <p:sp>
        <p:nvSpPr>
          <p:cNvPr id="5" name="コンテンツ プレースホルダー 4"/>
          <p:cNvSpPr>
            <a:spLocks noGrp="1"/>
          </p:cNvSpPr>
          <p:nvPr>
            <p:ph idx="13"/>
          </p:nvPr>
        </p:nvSpPr>
        <p:spPr>
          <a:xfrm>
            <a:off x="4067944" y="2625358"/>
            <a:ext cx="4304801" cy="1284023"/>
          </a:xfrm>
        </p:spPr>
        <p:txBody>
          <a:bodyPr>
            <a:normAutofit fontScale="85000" lnSpcReduction="10000"/>
          </a:bodyPr>
          <a:lstStyle/>
          <a:p>
            <a:r>
              <a:rPr lang="ja-JP" altLang="en-US" dirty="0"/>
              <a:t>赤字が続く</a:t>
            </a:r>
            <a:endParaRPr lang="en-US" altLang="ja-JP" dirty="0"/>
          </a:p>
          <a:p>
            <a:r>
              <a:rPr lang="ja-JP" altLang="en-US" dirty="0"/>
              <a:t>資本が減り続けた</a:t>
            </a:r>
          </a:p>
        </p:txBody>
      </p:sp>
      <p:sp>
        <p:nvSpPr>
          <p:cNvPr id="25" name="コンテンツ プレースホルダー 4"/>
          <p:cNvSpPr>
            <a:spLocks noGrp="1"/>
          </p:cNvSpPr>
          <p:nvPr>
            <p:ph idx="13"/>
          </p:nvPr>
        </p:nvSpPr>
        <p:spPr>
          <a:xfrm>
            <a:off x="4139953" y="3915505"/>
            <a:ext cx="3600400" cy="737631"/>
          </a:xfrm>
        </p:spPr>
        <p:txBody>
          <a:bodyPr>
            <a:normAutofit/>
          </a:bodyPr>
          <a:lstStyle/>
          <a:p>
            <a:pPr marL="0" indent="0" algn="ctr">
              <a:buNone/>
            </a:pPr>
            <a:r>
              <a:rPr lang="ja-JP" altLang="en-US" dirty="0"/>
              <a:t>債務超過</a:t>
            </a:r>
          </a:p>
        </p:txBody>
      </p:sp>
      <p:sp>
        <p:nvSpPr>
          <p:cNvPr id="26" name="コンテンツ プレースホルダー 4"/>
          <p:cNvSpPr>
            <a:spLocks noGrp="1"/>
          </p:cNvSpPr>
          <p:nvPr>
            <p:ph idx="13"/>
          </p:nvPr>
        </p:nvSpPr>
        <p:spPr>
          <a:xfrm>
            <a:off x="4131344" y="5085184"/>
            <a:ext cx="4257080" cy="1152128"/>
          </a:xfrm>
        </p:spPr>
        <p:txBody>
          <a:bodyPr>
            <a:normAutofit fontScale="92500" lnSpcReduction="10000"/>
          </a:bodyPr>
          <a:lstStyle/>
          <a:p>
            <a:pPr marL="0" indent="0" algn="ctr">
              <a:buNone/>
            </a:pPr>
            <a:r>
              <a:rPr lang="ja-JP" altLang="en-US" dirty="0"/>
              <a:t>資金の提供をしてもらえなくなる</a:t>
            </a:r>
          </a:p>
        </p:txBody>
      </p:sp>
    </p:spTree>
    <p:extLst>
      <p:ext uri="{BB962C8B-B14F-4D97-AF65-F5344CB8AC3E}">
        <p14:creationId xmlns:p14="http://schemas.microsoft.com/office/powerpoint/2010/main" val="3081239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animEffect transition="in" filter="fade">
                                      <p:cBhvr>
                                        <p:cTn id="7" dur="500"/>
                                        <p:tgtEl>
                                          <p:spTgt spid="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
                                            <p:txEl>
                                              <p:pRg st="0" end="0"/>
                                            </p:txEl>
                                          </p:spTgt>
                                        </p:tgtEl>
                                        <p:attrNameLst>
                                          <p:attrName>style.visibility</p:attrName>
                                        </p:attrNameLst>
                                      </p:cBhvr>
                                      <p:to>
                                        <p:strVal val="visible"/>
                                      </p:to>
                                    </p:set>
                                    <p:animEffect transition="in" filter="fade">
                                      <p:cBhvr>
                                        <p:cTn id="12" dur="500"/>
                                        <p:tgtEl>
                                          <p:spTgt spid="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build="p"/>
      <p:bldP spid="2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99247" y="2248347"/>
            <a:ext cx="8049217" cy="820613"/>
          </a:xfrm>
        </p:spPr>
        <p:txBody>
          <a:bodyPr>
            <a:normAutofit/>
          </a:bodyPr>
          <a:lstStyle/>
          <a:p>
            <a:r>
              <a:rPr lang="en-US" altLang="ja-JP" dirty="0"/>
              <a:t>4</a:t>
            </a:r>
            <a:r>
              <a:rPr lang="ja-JP" altLang="en-US" dirty="0" err="1"/>
              <a:t>つの</a:t>
            </a:r>
            <a:r>
              <a:rPr lang="ja-JP" altLang="en-US" dirty="0"/>
              <a:t>視点でつかもう！</a:t>
            </a:r>
            <a:endParaRPr lang="en-US" altLang="ja-JP" dirty="0"/>
          </a:p>
        </p:txBody>
      </p:sp>
      <p:sp>
        <p:nvSpPr>
          <p:cNvPr id="3" name="タイトル 2"/>
          <p:cNvSpPr>
            <a:spLocks noGrp="1"/>
          </p:cNvSpPr>
          <p:nvPr>
            <p:ph type="title"/>
          </p:nvPr>
        </p:nvSpPr>
        <p:spPr/>
        <p:txBody>
          <a:bodyPr/>
          <a:lstStyle/>
          <a:p>
            <a:r>
              <a:rPr kumimoji="1" lang="en-US" altLang="ja-JP" dirty="0"/>
              <a:t>1.</a:t>
            </a:r>
            <a:r>
              <a:rPr kumimoji="1" lang="ja-JP" altLang="en-US" dirty="0"/>
              <a:t>貸借対照表でわかる事</a:t>
            </a:r>
          </a:p>
        </p:txBody>
      </p:sp>
      <p:sp>
        <p:nvSpPr>
          <p:cNvPr id="4" name="コンテンツ プレースホルダー 3"/>
          <p:cNvSpPr>
            <a:spLocks noGrp="1"/>
          </p:cNvSpPr>
          <p:nvPr>
            <p:ph idx="13"/>
          </p:nvPr>
        </p:nvSpPr>
        <p:spPr>
          <a:xfrm>
            <a:off x="699247" y="3212976"/>
            <a:ext cx="7745505" cy="2908845"/>
          </a:xfrm>
        </p:spPr>
        <p:txBody>
          <a:bodyPr>
            <a:normAutofit lnSpcReduction="10000"/>
          </a:bodyPr>
          <a:lstStyle/>
          <a:p>
            <a:pPr marL="0" indent="0">
              <a:buNone/>
            </a:pPr>
            <a:r>
              <a:rPr kumimoji="1" lang="en-US" altLang="ja-JP" sz="4400" dirty="0"/>
              <a:t>1.</a:t>
            </a:r>
            <a:r>
              <a:rPr kumimoji="1" lang="ja-JP" altLang="en-US" sz="4400" dirty="0"/>
              <a:t>健康状態を把握する</a:t>
            </a:r>
            <a:endParaRPr kumimoji="1" lang="en-US" altLang="ja-JP" sz="4400" dirty="0"/>
          </a:p>
          <a:p>
            <a:pPr marL="0" indent="0">
              <a:buNone/>
            </a:pPr>
            <a:r>
              <a:rPr lang="en-US" altLang="ja-JP" sz="4400" dirty="0"/>
              <a:t>2.</a:t>
            </a:r>
            <a:r>
              <a:rPr lang="ja-JP" altLang="en-US" sz="4400" dirty="0"/>
              <a:t>自己資本比率はどうか</a:t>
            </a:r>
            <a:endParaRPr lang="en-US" altLang="ja-JP" sz="4400" dirty="0"/>
          </a:p>
          <a:p>
            <a:pPr marL="0" indent="0">
              <a:buNone/>
            </a:pPr>
            <a:r>
              <a:rPr kumimoji="1" lang="en-US" altLang="ja-JP" sz="4400" dirty="0"/>
              <a:t>3.</a:t>
            </a:r>
            <a:r>
              <a:rPr kumimoji="1" lang="ja-JP" altLang="en-US" sz="4400" dirty="0"/>
              <a:t>前期と比較</a:t>
            </a:r>
            <a:endParaRPr kumimoji="1" lang="en-US" altLang="ja-JP" sz="4400" dirty="0"/>
          </a:p>
          <a:p>
            <a:pPr marL="0" indent="0">
              <a:buNone/>
            </a:pPr>
            <a:r>
              <a:rPr lang="en-US" altLang="ja-JP" sz="4400" dirty="0"/>
              <a:t>4.</a:t>
            </a:r>
            <a:r>
              <a:rPr lang="ja-JP" altLang="en-US" sz="4400" dirty="0"/>
              <a:t>同業他社と比較</a:t>
            </a:r>
            <a:endParaRPr kumimoji="1" lang="ja-JP" altLang="en-US" sz="4400" dirty="0"/>
          </a:p>
        </p:txBody>
      </p:sp>
    </p:spTree>
    <p:extLst>
      <p:ext uri="{BB962C8B-B14F-4D97-AF65-F5344CB8AC3E}">
        <p14:creationId xmlns:p14="http://schemas.microsoft.com/office/powerpoint/2010/main" val="855993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a:t>千葉賀津子</a:t>
            </a:r>
            <a:br>
              <a:rPr lang="en-US" altLang="ja-JP" dirty="0"/>
            </a:br>
            <a:r>
              <a:rPr lang="ja-JP" altLang="en-US" dirty="0"/>
              <a:t>税理士事務所</a:t>
            </a:r>
            <a:endParaRPr kumimoji="1" lang="ja-JP" altLang="en-US" dirty="0"/>
          </a:p>
        </p:txBody>
      </p:sp>
      <p:sp>
        <p:nvSpPr>
          <p:cNvPr id="3" name="サブタイトル 2"/>
          <p:cNvSpPr>
            <a:spLocks noGrp="1"/>
          </p:cNvSpPr>
          <p:nvPr>
            <p:ph type="subTitle" idx="1"/>
          </p:nvPr>
        </p:nvSpPr>
        <p:spPr>
          <a:xfrm>
            <a:off x="1371600" y="5661248"/>
            <a:ext cx="6400800" cy="504056"/>
          </a:xfrm>
        </p:spPr>
        <p:txBody>
          <a:bodyPr>
            <a:normAutofit fontScale="62500" lnSpcReduction="20000"/>
          </a:bodyPr>
          <a:lstStyle/>
          <a:p>
            <a:r>
              <a:rPr kumimoji="1" lang="ja-JP" altLang="en-US" sz="4800" dirty="0"/>
              <a:t>ご清聴ありがとう</a:t>
            </a:r>
            <a:r>
              <a:rPr kumimoji="1" lang="ja-JP" altLang="en-US" sz="4800" dirty="0" err="1"/>
              <a:t>ざ</a:t>
            </a:r>
            <a:r>
              <a:rPr kumimoji="1" lang="ja-JP" altLang="en-US" sz="4800" dirty="0"/>
              <a:t>いました。</a:t>
            </a:r>
          </a:p>
        </p:txBody>
      </p:sp>
      <p:sp>
        <p:nvSpPr>
          <p:cNvPr id="4" name="サブタイトル 2">
            <a:extLst>
              <a:ext uri="{FF2B5EF4-FFF2-40B4-BE49-F238E27FC236}">
                <a16:creationId xmlns:a16="http://schemas.microsoft.com/office/drawing/2014/main" id="{7D71FB5E-DFC2-441A-B4C7-DAB83D5E2932}"/>
              </a:ext>
            </a:extLst>
          </p:cNvPr>
          <p:cNvSpPr txBox="1">
            <a:spLocks/>
          </p:cNvSpPr>
          <p:nvPr/>
        </p:nvSpPr>
        <p:spPr>
          <a:xfrm>
            <a:off x="1371600" y="3670745"/>
            <a:ext cx="6400800" cy="1846487"/>
          </a:xfrm>
          <a:prstGeom prst="rect">
            <a:avLst/>
          </a:prstGeom>
        </p:spPr>
        <p:txBody>
          <a:bodyPr vert="horz" lIns="91440" tIns="45720" rIns="91440" bIns="45720" rtlCol="0">
            <a:normAutofit fontScale="62500" lnSpcReduction="20000"/>
          </a:bodyPr>
          <a:lstStyle>
            <a:lvl1pPr marL="0" indent="0" algn="ctr" defTabSz="914400" rtl="0" eaLnBrk="1" latinLnBrk="0" hangingPunct="1">
              <a:spcBef>
                <a:spcPct val="20000"/>
              </a:spcBef>
              <a:buClr>
                <a:schemeClr val="accent1"/>
              </a:buClr>
              <a:buFont typeface="Wingdings" pitchFamily="2" charset="2"/>
              <a:buNone/>
              <a:defRPr kumimoji="1" sz="2400" kern="1200">
                <a:solidFill>
                  <a:schemeClr val="tx1"/>
                </a:solidFill>
                <a:effectLst>
                  <a:outerShdw blurRad="34925" dist="12700" dir="14400000" rotWithShape="0">
                    <a:prstClr val="black">
                      <a:alpha val="21000"/>
                    </a:prstClr>
                  </a:outerShdw>
                </a:effectLst>
                <a:latin typeface="+mn-lt"/>
                <a:ea typeface="+mn-ea"/>
                <a:cs typeface="+mn-cs"/>
              </a:defRPr>
            </a:lvl1pPr>
            <a:lvl2pPr marL="457200" indent="0" algn="ctr" defTabSz="914400" rtl="0" eaLnBrk="1" latinLnBrk="0" hangingPunct="1">
              <a:spcBef>
                <a:spcPct val="20000"/>
              </a:spcBef>
              <a:buClr>
                <a:schemeClr val="accent1"/>
              </a:buClr>
              <a:buFont typeface="Wingdings" pitchFamily="2" charset="2"/>
              <a:buNone/>
              <a:defRPr kumimoji="1"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Font typeface="Wingdings" pitchFamily="2" charset="2"/>
              <a:buNone/>
              <a:defRPr kumimoji="1"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Wingdings" pitchFamily="2" charset="2"/>
              <a:buNone/>
              <a:defRPr kumimoji="1"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Font typeface="Wingdings" pitchFamily="2" charset="2"/>
              <a:buNone/>
              <a:defRPr kumimoji="1" sz="1600" kern="1200">
                <a:solidFill>
                  <a:schemeClr val="tx1">
                    <a:tint val="75000"/>
                  </a:schemeClr>
                </a:solidFill>
                <a:latin typeface="+mn-lt"/>
                <a:ea typeface="+mn-ea"/>
                <a:cs typeface="+mn-cs"/>
              </a:defRPr>
            </a:lvl5pPr>
            <a:lvl6pPr marL="2286000" indent="0" algn="ctr" defTabSz="914400" rtl="0" eaLnBrk="1" latinLnBrk="0" hangingPunct="1">
              <a:spcBef>
                <a:spcPts val="400"/>
              </a:spcBef>
              <a:buClr>
                <a:schemeClr val="accent1"/>
              </a:buClr>
              <a:buFont typeface="Wingdings" pitchFamily="2" charset="2"/>
              <a:buNone/>
              <a:defRPr kumimoji="1" sz="1400" kern="1200">
                <a:solidFill>
                  <a:schemeClr val="tx1">
                    <a:tint val="75000"/>
                  </a:schemeClr>
                </a:solidFill>
                <a:latin typeface="+mn-lt"/>
                <a:ea typeface="+mn-ea"/>
                <a:cs typeface="+mn-cs"/>
              </a:defRPr>
            </a:lvl6pPr>
            <a:lvl7pPr marL="2743200" indent="0" algn="ctr" defTabSz="914400" rtl="0" eaLnBrk="1" latinLnBrk="0" hangingPunct="1">
              <a:spcBef>
                <a:spcPts val="400"/>
              </a:spcBef>
              <a:buClr>
                <a:schemeClr val="accent1"/>
              </a:buClr>
              <a:buFont typeface="Wingdings" pitchFamily="2" charset="2"/>
              <a:buNone/>
              <a:defRPr kumimoji="1" sz="1400" kern="1200">
                <a:solidFill>
                  <a:schemeClr val="tx1">
                    <a:tint val="75000"/>
                  </a:schemeClr>
                </a:solidFill>
                <a:latin typeface="+mn-lt"/>
                <a:ea typeface="+mn-ea"/>
                <a:cs typeface="+mn-cs"/>
              </a:defRPr>
            </a:lvl7pPr>
            <a:lvl8pPr marL="3200400" indent="0" algn="ctr" defTabSz="914400" rtl="0" eaLnBrk="1" latinLnBrk="0" hangingPunct="1">
              <a:spcBef>
                <a:spcPts val="400"/>
              </a:spcBef>
              <a:buClr>
                <a:schemeClr val="accent1"/>
              </a:buClr>
              <a:buFont typeface="Wingdings" pitchFamily="2" charset="2"/>
              <a:buNone/>
              <a:defRPr kumimoji="1" sz="1400" kern="1200">
                <a:solidFill>
                  <a:schemeClr val="tx1">
                    <a:tint val="75000"/>
                  </a:schemeClr>
                </a:solidFill>
                <a:latin typeface="+mn-lt"/>
                <a:ea typeface="+mn-ea"/>
                <a:cs typeface="+mn-cs"/>
              </a:defRPr>
            </a:lvl8pPr>
            <a:lvl9pPr marL="3657600" indent="0" algn="ctr" defTabSz="914400" rtl="0" eaLnBrk="1" latinLnBrk="0" hangingPunct="1">
              <a:spcBef>
                <a:spcPts val="400"/>
              </a:spcBef>
              <a:buClr>
                <a:schemeClr val="accent1"/>
              </a:buClr>
              <a:buFont typeface="Wingdings" pitchFamily="2" charset="2"/>
              <a:buNone/>
              <a:defRPr kumimoji="1" sz="1400" kern="1200">
                <a:solidFill>
                  <a:schemeClr val="tx1">
                    <a:tint val="75000"/>
                  </a:schemeClr>
                </a:solidFill>
                <a:latin typeface="+mn-lt"/>
                <a:ea typeface="+mn-ea"/>
                <a:cs typeface="+mn-cs"/>
              </a:defRPr>
            </a:lvl9pPr>
          </a:lstStyle>
          <a:p>
            <a:r>
              <a:rPr lang="ja-JP" altLang="en-US" sz="4800" dirty="0"/>
              <a:t>次回</a:t>
            </a:r>
            <a:endParaRPr lang="en-US" altLang="ja-JP" sz="4800" dirty="0"/>
          </a:p>
          <a:p>
            <a:r>
              <a:rPr lang="ja-JP" altLang="en-US" sz="4800" dirty="0"/>
              <a:t>経営者に知ってほしい会計基礎知識</a:t>
            </a:r>
            <a:endParaRPr lang="en-US" altLang="ja-JP" sz="4800" dirty="0"/>
          </a:p>
          <a:p>
            <a:r>
              <a:rPr lang="ja-JP" altLang="en-US" sz="4800" dirty="0"/>
              <a:t>２．損益計算書</a:t>
            </a:r>
            <a:endParaRPr lang="en-US" altLang="ja-JP" sz="4800" dirty="0"/>
          </a:p>
          <a:p>
            <a:r>
              <a:rPr lang="ja-JP" altLang="en-US" sz="4800" dirty="0"/>
              <a:t>（一年でどのくらい稼いだか）</a:t>
            </a:r>
          </a:p>
        </p:txBody>
      </p:sp>
    </p:spTree>
    <p:extLst>
      <p:ext uri="{BB962C8B-B14F-4D97-AF65-F5344CB8AC3E}">
        <p14:creationId xmlns:p14="http://schemas.microsoft.com/office/powerpoint/2010/main" val="3187515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ハードカバー">
  <a:themeElements>
    <a:clrScheme name="ハードカバー">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ハードカバー">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ハードカバー">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418</TotalTime>
  <Words>895</Words>
  <Application>Microsoft Office PowerPoint</Application>
  <PresentationFormat>画面に合わせる (4:3)</PresentationFormat>
  <Paragraphs>152</Paragraphs>
  <Slides>9</Slides>
  <Notes>9</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9</vt:i4>
      </vt:variant>
    </vt:vector>
  </HeadingPairs>
  <TitlesOfParts>
    <vt:vector size="15" baseType="lpstr">
      <vt:lpstr>Arial</vt:lpstr>
      <vt:lpstr>Book Antiqua</vt:lpstr>
      <vt:lpstr>Calibri</vt:lpstr>
      <vt:lpstr>Wingdings</vt:lpstr>
      <vt:lpstr>ハードカバー</vt:lpstr>
      <vt:lpstr>デザインの設定</vt:lpstr>
      <vt:lpstr>千葉賀津子 税理士事務所</vt:lpstr>
      <vt:lpstr>会計の基礎3つ</vt:lpstr>
      <vt:lpstr>1.貸借対照表でわかる事</vt:lpstr>
      <vt:lpstr>貸借対照表とは？</vt:lpstr>
      <vt:lpstr>３つの箱の中身は？</vt:lpstr>
      <vt:lpstr>右の箱でわかる事</vt:lpstr>
      <vt:lpstr>負債が増え続けると？</vt:lpstr>
      <vt:lpstr>1.貸借対照表でわかる事</vt:lpstr>
      <vt:lpstr>千葉賀津子 税理士事務所</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HP</dc:creator>
  <cp:lastModifiedBy>chiba</cp:lastModifiedBy>
  <cp:revision>48</cp:revision>
  <cp:lastPrinted>2019-09-05T00:52:41Z</cp:lastPrinted>
  <dcterms:created xsi:type="dcterms:W3CDTF">2019-09-04T13:23:53Z</dcterms:created>
  <dcterms:modified xsi:type="dcterms:W3CDTF">2020-06-02T01:16:34Z</dcterms:modified>
</cp:coreProperties>
</file>